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1" r:id="rId4"/>
    <p:sldId id="264" r:id="rId5"/>
    <p:sldId id="265" r:id="rId6"/>
    <p:sldId id="267" r:id="rId7"/>
    <p:sldId id="262" r:id="rId8"/>
    <p:sldId id="263" r:id="rId9"/>
    <p:sldId id="266" r:id="rId10"/>
    <p:sldId id="25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433AB8B-B3AD-4AA5-8F21-D2FD6D04F605}">
          <p14:sldIdLst>
            <p14:sldId id="259"/>
            <p14:sldId id="258"/>
            <p14:sldId id="261"/>
            <p14:sldId id="264"/>
            <p14:sldId id="265"/>
            <p14:sldId id="267"/>
            <p14:sldId id="262"/>
            <p14:sldId id="263"/>
            <p14:sldId id="266"/>
            <p14:sldId id="25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737" autoAdjust="0"/>
  </p:normalViewPr>
  <p:slideViewPr>
    <p:cSldViewPr>
      <p:cViewPr varScale="1">
        <p:scale>
          <a:sx n="66" d="100"/>
          <a:sy n="66" d="100"/>
        </p:scale>
        <p:origin x="-14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Елена Трубина, </a:t>
            </a:r>
            <a:r>
              <a:rPr lang="ru-RU" dirty="0" err="1" smtClean="0"/>
              <a:t>УрФУ</a:t>
            </a:r>
            <a:r>
              <a:rPr lang="ru-RU" dirty="0" smtClean="0"/>
              <a:t>,</a:t>
            </a:r>
          </a:p>
          <a:p>
            <a:r>
              <a:rPr lang="ru-RU" dirty="0" smtClean="0"/>
              <a:t>«Сетевой город», РГГУ, 17 апреля 2012 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Зачем нам нужен «город» в разговорах о Сети и сетях?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713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800" dirty="0" smtClean="0"/>
              <a:t>Город – главный масштаб, на котором «</a:t>
            </a:r>
            <a:r>
              <a:rPr lang="ru-RU" sz="2800" dirty="0" err="1" smtClean="0"/>
              <a:t>офф</a:t>
            </a:r>
            <a:r>
              <a:rPr lang="ru-RU" sz="2800" dirty="0" smtClean="0"/>
              <a:t>» и «он» сталкиваются</a:t>
            </a:r>
          </a:p>
          <a:p>
            <a:r>
              <a:rPr lang="ru-RU" sz="2800" dirty="0" smtClean="0"/>
              <a:t>Необходимость изменить характер обсуждений связи Сети и в целом </a:t>
            </a:r>
            <a:r>
              <a:rPr lang="en-US" sz="2800" dirty="0" smtClean="0"/>
              <a:t>ICT </a:t>
            </a:r>
            <a:r>
              <a:rPr lang="ru-RU" sz="2800" dirty="0" smtClean="0"/>
              <a:t>(информационно-коммуникационных технологий) с городскими  пространством, опытом, субъектами</a:t>
            </a:r>
          </a:p>
          <a:p>
            <a:r>
              <a:rPr lang="ru-RU" sz="2800" dirty="0"/>
              <a:t>О</a:t>
            </a:r>
            <a:r>
              <a:rPr lang="ru-RU" sz="2800" dirty="0" smtClean="0"/>
              <a:t>т языка противопоставления и «замены» к поиску языка пересечения </a:t>
            </a:r>
            <a:r>
              <a:rPr lang="ru-RU" sz="2800" dirty="0" err="1" smtClean="0"/>
              <a:t>офф-лайн</a:t>
            </a:r>
            <a:r>
              <a:rPr lang="ru-RU" sz="2800" dirty="0" smtClean="0"/>
              <a:t> </a:t>
            </a:r>
            <a:r>
              <a:rPr lang="ru-RU" sz="2800" dirty="0" smtClean="0"/>
              <a:t>и он-</a:t>
            </a:r>
            <a:r>
              <a:rPr lang="ru-RU" sz="2800" dirty="0" err="1" smtClean="0"/>
              <a:t>лайн</a:t>
            </a:r>
            <a:r>
              <a:rPr lang="ru-RU" sz="2800" dirty="0" smtClean="0"/>
              <a:t> практик</a:t>
            </a:r>
          </a:p>
          <a:p>
            <a:r>
              <a:rPr lang="ru-RU" sz="2800" dirty="0" smtClean="0"/>
              <a:t>Город как средоточие материальности (не только в физическом смысле) - </a:t>
            </a:r>
          </a:p>
          <a:p>
            <a:r>
              <a:rPr lang="ru-RU" sz="2800" dirty="0" smtClean="0"/>
              <a:t>Город как </a:t>
            </a:r>
            <a:r>
              <a:rPr lang="en-US" sz="2800" dirty="0" smtClean="0"/>
              <a:t>‘reality check’</a:t>
            </a:r>
            <a:endParaRPr lang="ru-RU" sz="28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836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Urban ICT </a:t>
            </a:r>
            <a:r>
              <a:rPr lang="en-US" dirty="0" smtClean="0"/>
              <a:t>LITERATURE</a:t>
            </a:r>
            <a:r>
              <a:rPr lang="ru-RU" dirty="0" smtClean="0"/>
              <a:t> – куда идет?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/>
              <a:t>Ранняя: Киберпространство (с </a:t>
            </a:r>
            <a:r>
              <a:rPr lang="ru-RU" sz="2800" dirty="0"/>
              <a:t>его мгновенными  трансакциями и </a:t>
            </a:r>
            <a:r>
              <a:rPr lang="ru-RU" sz="2800" dirty="0" smtClean="0"/>
              <a:t>интеракциями) противоположно физическому </a:t>
            </a:r>
            <a:r>
              <a:rPr lang="ru-RU" sz="2800" dirty="0"/>
              <a:t>пространству </a:t>
            </a:r>
            <a:r>
              <a:rPr lang="ru-RU" sz="2800" dirty="0" smtClean="0"/>
              <a:t>городов (и делает его пренебрегаемым).</a:t>
            </a:r>
          </a:p>
          <a:p>
            <a:r>
              <a:rPr lang="ru-RU" sz="2800" dirty="0" smtClean="0"/>
              <a:t>Город слишком разделен и противоречив, чтобы </a:t>
            </a:r>
            <a:r>
              <a:rPr lang="ru-RU" sz="2800" dirty="0" err="1" smtClean="0"/>
              <a:t>кибер</a:t>
            </a:r>
            <a:r>
              <a:rPr lang="ru-RU" sz="2800" dirty="0" smtClean="0"/>
              <a:t>-утопии имели смысл (Стивен </a:t>
            </a:r>
            <a:r>
              <a:rPr lang="ru-RU" sz="2800" dirty="0" smtClean="0"/>
              <a:t>Грэхем)</a:t>
            </a:r>
            <a:endParaRPr lang="ru-RU" sz="2800" dirty="0" smtClean="0"/>
          </a:p>
          <a:p>
            <a:r>
              <a:rPr lang="ru-RU" sz="2800" dirty="0" smtClean="0"/>
              <a:t>Не противопоставлять, но искать практики, вместе создающие городские изменения, основанные на </a:t>
            </a:r>
            <a:r>
              <a:rPr lang="en-US" sz="2800" dirty="0" smtClean="0"/>
              <a:t>ICT</a:t>
            </a:r>
            <a:r>
              <a:rPr lang="ru-RU" sz="2800" dirty="0" smtClean="0"/>
              <a:t>  </a:t>
            </a:r>
          </a:p>
          <a:p>
            <a:endParaRPr lang="ru-RU" sz="2800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7975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/>
              <a:t>1.	Телесные взаимодействия</a:t>
            </a:r>
          </a:p>
          <a:p>
            <a:r>
              <a:rPr lang="ru-RU" dirty="0"/>
              <a:t>2.	Физическое взаимодействие</a:t>
            </a:r>
          </a:p>
          <a:p>
            <a:r>
              <a:rPr lang="ru-RU" dirty="0"/>
              <a:t>3.	Традиционное социальное устройство улицы и «микрорайона».</a:t>
            </a:r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1.	Мгновенно передаваемые потоки данных, передача данных в режиме реального времени</a:t>
            </a:r>
          </a:p>
          <a:p>
            <a:r>
              <a:rPr lang="ru-RU" dirty="0"/>
              <a:t>2.	Глобальные взаимодействия</a:t>
            </a:r>
          </a:p>
          <a:p>
            <a:r>
              <a:rPr lang="ru-RU" dirty="0"/>
              <a:t>3.	Исчезающие различия между пространственными </a:t>
            </a:r>
            <a:r>
              <a:rPr lang="ru-RU" dirty="0" smtClean="0"/>
              <a:t>шкалами (масштабами)</a:t>
            </a:r>
            <a:endParaRPr lang="ru-RU" dirty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«ранняя» </a:t>
            </a:r>
            <a:r>
              <a:rPr lang="en-US" dirty="0" smtClean="0"/>
              <a:t>Urban </a:t>
            </a:r>
            <a:r>
              <a:rPr lang="en-US" dirty="0"/>
              <a:t>ICT </a:t>
            </a:r>
            <a:r>
              <a:rPr lang="en-US" dirty="0" smtClean="0"/>
              <a:t>LITERATURE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smtClean="0"/>
              <a:t>1990-</a:t>
            </a:r>
            <a:r>
              <a:rPr lang="ru-RU" dirty="0" smtClean="0">
                <a:latin typeface="+mn-lt"/>
              </a:rPr>
              <a:t>е)</a:t>
            </a:r>
            <a:endParaRPr lang="ru-RU" dirty="0"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Виртуальное </a:t>
            </a:r>
            <a:r>
              <a:rPr lang="ru-RU" sz="2400" dirty="0" smtClean="0"/>
              <a:t>(</a:t>
            </a:r>
            <a:r>
              <a:rPr lang="ru-RU" sz="2400" dirty="0" err="1" smtClean="0"/>
              <a:t>кибер</a:t>
            </a:r>
            <a:r>
              <a:rPr lang="ru-RU" sz="2400" dirty="0" smtClean="0"/>
              <a:t>-) пространство</a:t>
            </a:r>
            <a:endParaRPr lang="ru-RU" sz="24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2400" dirty="0" smtClean="0"/>
              <a:t>Городское пространство</a:t>
            </a:r>
            <a:r>
              <a:rPr lang="ru-RU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3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 smtClean="0"/>
              <a:t>Пространство </a:t>
            </a:r>
            <a:r>
              <a:rPr lang="ru-RU" dirty="0"/>
              <a:t>потоков налагается на пространство </a:t>
            </a:r>
            <a:r>
              <a:rPr lang="ru-RU" dirty="0" smtClean="0"/>
              <a:t>мест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«</a:t>
            </a:r>
            <a:r>
              <a:rPr lang="ru-RU" dirty="0"/>
              <a:t>Г</a:t>
            </a:r>
            <a:r>
              <a:rPr lang="ru-RU" dirty="0" smtClean="0"/>
              <a:t>ород </a:t>
            </a:r>
            <a:r>
              <a:rPr lang="ru-RU" dirty="0"/>
              <a:t>битов» бросает вызов обычному (материальному) городу.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rgbClr val="FFC000"/>
                </a:solidFill>
              </a:rPr>
              <a:t>Поль </a:t>
            </a:r>
            <a:r>
              <a:rPr lang="ru-RU" sz="1600" dirty="0" err="1">
                <a:solidFill>
                  <a:srgbClr val="FFC000"/>
                </a:solidFill>
              </a:rPr>
              <a:t>Вирильо</a:t>
            </a:r>
            <a:r>
              <a:rPr lang="ru-RU" sz="1600" dirty="0"/>
              <a:t> </a:t>
            </a:r>
            <a:r>
              <a:rPr lang="ru-RU" sz="1600" dirty="0" smtClean="0"/>
              <a:t>( «тирания реального времени» </a:t>
            </a:r>
            <a:r>
              <a:rPr lang="ru-RU" sz="1600" dirty="0"/>
              <a:t>убивает реальное </a:t>
            </a:r>
            <a:r>
              <a:rPr lang="ru-RU" sz="1600" dirty="0" smtClean="0"/>
              <a:t>пространство:  </a:t>
            </a:r>
            <a:r>
              <a:rPr lang="ru-RU" sz="1600" dirty="0"/>
              <a:t>обычный город становится «парадоксальным агломератом», где отношения непосредственной близости уступают по значимости отношениям вопреки расстояниям (1993, 10</a:t>
            </a:r>
            <a:r>
              <a:rPr lang="ru-RU" dirty="0"/>
              <a:t>)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Уильям Митчелл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err="1" smtClean="0"/>
              <a:t>Мануэль</a:t>
            </a:r>
            <a:r>
              <a:rPr lang="ru-RU" dirty="0" smtClean="0"/>
              <a:t> </a:t>
            </a:r>
            <a:r>
              <a:rPr lang="ru-RU" dirty="0" err="1" smtClean="0"/>
              <a:t>Кастельс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85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Итоги первой фазы развития </a:t>
            </a:r>
            <a:r>
              <a:rPr lang="ru-RU" dirty="0" err="1"/>
              <a:t>iCT</a:t>
            </a:r>
            <a:r>
              <a:rPr lang="ru-RU" dirty="0"/>
              <a:t> </a:t>
            </a:r>
            <a:r>
              <a:rPr lang="ru-RU" dirty="0" err="1"/>
              <a:t>urban</a:t>
            </a:r>
            <a:r>
              <a:rPr lang="ru-RU" dirty="0"/>
              <a:t> </a:t>
            </a:r>
            <a:r>
              <a:rPr lang="ru-RU" dirty="0" err="1"/>
              <a:t>literature</a:t>
            </a:r>
            <a:endParaRPr lang="ru-RU" dirty="0"/>
          </a:p>
        </p:txBody>
      </p:sp>
      <p:sp>
        <p:nvSpPr>
          <p:cNvPr id="13" name="Объект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Город мыслился как главный масштаб, на котором два раздельных мира, два (мыслимых как совершенно раздельные) пространства сталкиваются. </a:t>
            </a:r>
          </a:p>
          <a:p>
            <a:r>
              <a:rPr lang="ru-RU" dirty="0"/>
              <a:t>Город понимался как объект вторжения, влияния – традиционный, материальный, обремененный тысячами тел, начиненный инфраструктурой. </a:t>
            </a:r>
          </a:p>
          <a:p>
            <a:r>
              <a:rPr lang="ru-RU" dirty="0"/>
              <a:t>Киберпространство мыслилось как не ведающее препятствий, а перемены, которые оно навязывало городу, понимались как абсолютные и </a:t>
            </a:r>
            <a:r>
              <a:rPr lang="ru-RU" dirty="0" err="1"/>
              <a:t>проблематизирующие</a:t>
            </a:r>
            <a:r>
              <a:rPr lang="ru-RU" dirty="0"/>
              <a:t> традиционные представления о городской жизни.</a:t>
            </a:r>
          </a:p>
          <a:p>
            <a:r>
              <a:rPr lang="ru-RU" dirty="0"/>
              <a:t>Шли также дебаты о «цифровом разрыве» и том, как он соединяется с социальной сегрегацией (</a:t>
            </a:r>
            <a:r>
              <a:rPr lang="ru-RU" dirty="0" err="1"/>
              <a:t>Кастельс</a:t>
            </a:r>
            <a:r>
              <a:rPr lang="ru-RU" dirty="0"/>
              <a:t>  и К – посредством, в основном, подсчета PC  в домах).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664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Стивен Грэхем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ICT </a:t>
            </a:r>
            <a:r>
              <a:rPr lang="ru-RU" sz="2800" dirty="0" smtClean="0"/>
              <a:t>инновации расширяют власть уже властвующих и усиливают неравномерность развития (2002)</a:t>
            </a:r>
          </a:p>
          <a:p>
            <a:r>
              <a:rPr lang="ru-RU" sz="2800" dirty="0" smtClean="0"/>
              <a:t>Основанная на </a:t>
            </a:r>
            <a:r>
              <a:rPr lang="en-US" sz="2800" dirty="0" smtClean="0"/>
              <a:t>ICT </a:t>
            </a:r>
            <a:r>
              <a:rPr lang="ru-RU" sz="2800" dirty="0" smtClean="0"/>
              <a:t>«</a:t>
            </a:r>
            <a:r>
              <a:rPr lang="ru-RU" sz="2800" dirty="0"/>
              <a:t>б</a:t>
            </a:r>
            <a:r>
              <a:rPr lang="ru-RU" sz="2800" dirty="0" smtClean="0"/>
              <a:t>езопасность» есть оправдание мер, угрожающих городской социальной и политической жизни (видимые и невидимые барьеры), «ускоренная милитаризация» городского гражданского общества (</a:t>
            </a:r>
            <a:r>
              <a:rPr lang="ru-RU" sz="2800" dirty="0" smtClean="0"/>
              <a:t>200</a:t>
            </a:r>
            <a:r>
              <a:rPr lang="en-US" sz="2800" dirty="0" smtClean="0"/>
              <a:t>4</a:t>
            </a:r>
            <a:r>
              <a:rPr lang="ru-RU" sz="2800" dirty="0" smtClean="0"/>
              <a:t>, </a:t>
            </a:r>
            <a:r>
              <a:rPr lang="ru-RU" sz="2800" dirty="0" smtClean="0"/>
              <a:t>2010)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7229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2000-2010-?</a:t>
            </a:r>
            <a:r>
              <a:rPr lang="en-US" dirty="0" smtClean="0"/>
              <a:t>: </a:t>
            </a:r>
            <a:r>
              <a:rPr lang="ru-RU" dirty="0" smtClean="0"/>
              <a:t>период «</a:t>
            </a:r>
            <a:r>
              <a:rPr lang="ru-RU" dirty="0" smtClean="0"/>
              <a:t>трезво</a:t>
            </a:r>
            <a:r>
              <a:rPr lang="ru-RU" dirty="0" smtClean="0"/>
              <a:t>й диалектичности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Скепсис по части (продолжающегося) противопоставления виртуальной сферы новых </a:t>
            </a:r>
            <a:r>
              <a:rPr lang="ru-RU" dirty="0"/>
              <a:t>технологий реальным городским </a:t>
            </a:r>
            <a:r>
              <a:rPr lang="ru-RU" dirty="0" smtClean="0"/>
              <a:t>местам</a:t>
            </a:r>
          </a:p>
          <a:p>
            <a:r>
              <a:rPr lang="ru-RU" dirty="0"/>
              <a:t>«И сообщество и место в информационном городе – это продолжающееся социальное завоевание (</a:t>
            </a:r>
            <a:r>
              <a:rPr lang="ru-RU" dirty="0" err="1"/>
              <a:t>Slack</a:t>
            </a:r>
            <a:r>
              <a:rPr lang="ru-RU" dirty="0"/>
              <a:t> </a:t>
            </a:r>
            <a:r>
              <a:rPr lang="ru-RU" dirty="0" err="1"/>
              <a:t>and</a:t>
            </a:r>
            <a:r>
              <a:rPr lang="ru-RU" dirty="0"/>
              <a:t> </a:t>
            </a:r>
            <a:r>
              <a:rPr lang="ru-RU" dirty="0" err="1"/>
              <a:t>Williams</a:t>
            </a:r>
            <a:r>
              <a:rPr lang="ru-RU" dirty="0"/>
              <a:t> 2000, 314</a:t>
            </a:r>
            <a:r>
              <a:rPr lang="ru-RU" dirty="0" smtClean="0"/>
              <a:t>).</a:t>
            </a:r>
          </a:p>
          <a:p>
            <a:r>
              <a:rPr lang="ru-RU" dirty="0"/>
              <a:t>Не данность а </a:t>
            </a:r>
            <a:r>
              <a:rPr lang="ru-RU" dirty="0" err="1"/>
              <a:t>перформативность</a:t>
            </a:r>
            <a:r>
              <a:rPr lang="ru-RU" dirty="0"/>
              <a:t> «информационного ландшафта» (</a:t>
            </a:r>
            <a:r>
              <a:rPr lang="ru-RU" dirty="0" err="1"/>
              <a:t>Doel</a:t>
            </a:r>
            <a:r>
              <a:rPr lang="ru-RU" dirty="0"/>
              <a:t> </a:t>
            </a:r>
            <a:r>
              <a:rPr lang="ru-RU" dirty="0" err="1"/>
              <a:t>and</a:t>
            </a:r>
            <a:r>
              <a:rPr lang="ru-RU" dirty="0"/>
              <a:t> </a:t>
            </a:r>
            <a:r>
              <a:rPr lang="ru-RU" dirty="0" err="1"/>
              <a:t>Hubbard</a:t>
            </a:r>
            <a:r>
              <a:rPr lang="ru-RU" dirty="0"/>
              <a:t> </a:t>
            </a:r>
            <a:r>
              <a:rPr lang="ru-RU" dirty="0" smtClean="0"/>
              <a:t>2000, 355)</a:t>
            </a:r>
            <a:r>
              <a:rPr lang="en-US" dirty="0"/>
              <a:t> </a:t>
            </a:r>
            <a:endParaRPr lang="ru-RU" dirty="0" smtClean="0"/>
          </a:p>
          <a:p>
            <a:r>
              <a:rPr lang="ru-RU" dirty="0" smtClean="0"/>
              <a:t>: «Киберпространство </a:t>
            </a:r>
            <a:r>
              <a:rPr lang="ru-RU" dirty="0"/>
              <a:t>– это не отдельная «другая» география без места, отдельная от  подлинного физического мира. Это – часть  места, что мы находим для себя в мире</a:t>
            </a:r>
            <a:r>
              <a:rPr lang="ru-RU" dirty="0" smtClean="0"/>
              <a:t>».</a:t>
            </a:r>
            <a:r>
              <a:rPr lang="en-US" dirty="0"/>
              <a:t> </a:t>
            </a:r>
            <a:r>
              <a:rPr lang="en-US" dirty="0" err="1"/>
              <a:t>Crampton</a:t>
            </a:r>
            <a:r>
              <a:rPr lang="en-US" dirty="0"/>
              <a:t> (2003, 83</a:t>
            </a:r>
            <a:r>
              <a:rPr lang="en-US" dirty="0" smtClean="0"/>
              <a:t>)</a:t>
            </a:r>
            <a:endParaRPr lang="ru-RU" dirty="0" smtClean="0"/>
          </a:p>
          <a:p>
            <a:r>
              <a:rPr lang="ru-RU" dirty="0" smtClean="0"/>
              <a:t> ICT </a:t>
            </a:r>
            <a:r>
              <a:rPr lang="ru-RU" dirty="0"/>
              <a:t>проникли в жизнь англичан и других людей так, что не сбылись ни футуристическая мелодрама, ни социальная фрагментация, предсказанная ностальгическими луддитами (</a:t>
            </a:r>
            <a:r>
              <a:rPr lang="ru-RU" dirty="0" err="1"/>
              <a:t>Davies</a:t>
            </a:r>
            <a:r>
              <a:rPr lang="ru-RU" dirty="0"/>
              <a:t> 2003, 6</a:t>
            </a:r>
            <a:r>
              <a:rPr lang="ru-RU" dirty="0" smtClean="0"/>
              <a:t>)</a:t>
            </a:r>
          </a:p>
          <a:p>
            <a:r>
              <a:rPr lang="en-US" dirty="0" smtClean="0"/>
              <a:t>«</a:t>
            </a:r>
            <a:r>
              <a:rPr lang="ru-RU" dirty="0"/>
              <a:t>Р</a:t>
            </a:r>
            <a:r>
              <a:rPr lang="en-US" dirty="0" err="1" smtClean="0"/>
              <a:t>емедиаци</a:t>
            </a:r>
            <a:r>
              <a:rPr lang="ru-RU" dirty="0" smtClean="0"/>
              <a:t>я</a:t>
            </a:r>
            <a:r>
              <a:rPr lang="en-US" dirty="0" smtClean="0"/>
              <a:t>» </a:t>
            </a:r>
            <a:r>
              <a:rPr lang="en-US" dirty="0"/>
              <a:t>(Bolter and </a:t>
            </a:r>
            <a:r>
              <a:rPr lang="en-US" dirty="0" err="1"/>
              <a:t>Grusin</a:t>
            </a:r>
            <a:r>
              <a:rPr lang="en-US" dirty="0"/>
              <a:t> 2000</a:t>
            </a:r>
            <a:r>
              <a:rPr lang="en-US" dirty="0" smtClean="0"/>
              <a:t>)</a:t>
            </a:r>
            <a:r>
              <a:rPr lang="ru-RU" dirty="0" smtClean="0"/>
              <a:t>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331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Главный концептуальный итог 2000-2010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Осознание, что  </a:t>
            </a:r>
            <a:r>
              <a:rPr lang="en-US" dirty="0" smtClean="0"/>
              <a:t>ICT</a:t>
            </a:r>
            <a:r>
              <a:rPr lang="ru-RU" dirty="0" smtClean="0"/>
              <a:t> не даны, они меняются, в том числе усилиями пользователей (</a:t>
            </a:r>
            <a:r>
              <a:rPr lang="en-US" dirty="0" err="1" smtClean="0"/>
              <a:t>i.e.mass</a:t>
            </a:r>
            <a:r>
              <a:rPr lang="en-US" dirty="0" smtClean="0"/>
              <a:t> </a:t>
            </a:r>
            <a:r>
              <a:rPr lang="en-US" dirty="0" err="1" smtClean="0"/>
              <a:t>amateursisation</a:t>
            </a:r>
            <a:r>
              <a:rPr lang="en-US" dirty="0" smtClean="0"/>
              <a:t>)</a:t>
            </a:r>
          </a:p>
          <a:p>
            <a:r>
              <a:rPr lang="ru-RU" dirty="0" smtClean="0"/>
              <a:t>Что они п р о д о л ж а ю т долгую историю медиатизации и </a:t>
            </a:r>
            <a:r>
              <a:rPr lang="ru-RU" dirty="0" err="1" smtClean="0"/>
              <a:t>технологизации</a:t>
            </a:r>
            <a:r>
              <a:rPr lang="ru-RU" dirty="0" smtClean="0"/>
              <a:t> повседневности</a:t>
            </a:r>
          </a:p>
          <a:p>
            <a:r>
              <a:rPr lang="ru-RU" dirty="0"/>
              <a:t>Изменения, связанные с ИТ, сами нужно рассматривать как </a:t>
            </a:r>
            <a:r>
              <a:rPr lang="ru-RU" dirty="0" smtClean="0"/>
              <a:t>динамические </a:t>
            </a:r>
            <a:r>
              <a:rPr lang="ru-RU" dirty="0"/>
              <a:t>и продолжающиеся </a:t>
            </a:r>
            <a:r>
              <a:rPr lang="ru-RU" dirty="0" smtClean="0"/>
              <a:t>процессы, </a:t>
            </a:r>
            <a:r>
              <a:rPr lang="ru-RU" dirty="0"/>
              <a:t>не только помогающие трансформировать город, но и зависящие от этого «нового», т.е. </a:t>
            </a:r>
            <a:r>
              <a:rPr lang="ru-RU" dirty="0" smtClean="0"/>
              <a:t>неотделимого </a:t>
            </a:r>
            <a:r>
              <a:rPr lang="ru-RU" dirty="0"/>
              <a:t>от </a:t>
            </a:r>
            <a:r>
              <a:rPr lang="en-US" dirty="0" smtClean="0"/>
              <a:t>ICT</a:t>
            </a:r>
            <a:r>
              <a:rPr lang="ru-RU" dirty="0" smtClean="0"/>
              <a:t>, </a:t>
            </a:r>
            <a:r>
              <a:rPr lang="ru-RU" dirty="0"/>
              <a:t>города. </a:t>
            </a:r>
            <a:endParaRPr lang="ru-RU" dirty="0" smtClean="0"/>
          </a:p>
          <a:p>
            <a:r>
              <a:rPr lang="ru-RU" dirty="0" smtClean="0"/>
              <a:t>Воспроизводящиеся </a:t>
            </a:r>
            <a:r>
              <a:rPr lang="ru-RU" dirty="0"/>
              <a:t>проблемы и требования и традиционные способы их решения переплетаются с </a:t>
            </a:r>
            <a:r>
              <a:rPr lang="ru-RU" dirty="0" smtClean="0"/>
              <a:t>(и </a:t>
            </a:r>
            <a:r>
              <a:rPr lang="ru-RU" dirty="0"/>
              <a:t>накладываются </a:t>
            </a:r>
            <a:r>
              <a:rPr lang="ru-RU" dirty="0" smtClean="0"/>
              <a:t>на ) </a:t>
            </a:r>
            <a:r>
              <a:rPr lang="en-US" dirty="0" smtClean="0"/>
              <a:t>ICT</a:t>
            </a:r>
            <a:r>
              <a:rPr lang="ru-RU" dirty="0" smtClean="0"/>
              <a:t>, </a:t>
            </a:r>
            <a:r>
              <a:rPr lang="ru-RU" dirty="0"/>
              <a:t>порождая новые ограничения для (давно) открывшихся возможностей.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03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908720"/>
            <a:ext cx="5190728" cy="44167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Коммуникация – сила! (С</a:t>
            </a:r>
            <a:r>
              <a:rPr lang="en-US" dirty="0" err="1" smtClean="0"/>
              <a:t>ommunication</a:t>
            </a:r>
            <a:r>
              <a:rPr lang="en-US" dirty="0" smtClean="0"/>
              <a:t> Power)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err="1" smtClean="0"/>
              <a:t>Мануэль</a:t>
            </a:r>
            <a:r>
              <a:rPr lang="ru-RU" dirty="0" smtClean="0"/>
              <a:t> </a:t>
            </a:r>
            <a:r>
              <a:rPr lang="ru-RU" dirty="0" err="1" smtClean="0"/>
              <a:t>Кастельс</a:t>
            </a:r>
            <a:r>
              <a:rPr lang="ru-RU" dirty="0" smtClean="0"/>
              <a:t> вдохновляет екатеринбургских журналистов и преподавателей на использование </a:t>
            </a:r>
            <a:r>
              <a:rPr lang="en-US" dirty="0" smtClean="0"/>
              <a:t>ICT </a:t>
            </a:r>
            <a:r>
              <a:rPr lang="ru-RU" dirty="0" smtClean="0"/>
              <a:t>в политических целях</a:t>
            </a:r>
          </a:p>
          <a:p>
            <a:endParaRPr lang="ru-RU" dirty="0"/>
          </a:p>
          <a:p>
            <a:r>
              <a:rPr lang="ru-RU" dirty="0" err="1" smtClean="0"/>
              <a:t>Анненбергская</a:t>
            </a:r>
            <a:r>
              <a:rPr lang="ru-RU" dirty="0" smtClean="0"/>
              <a:t> школа коммуникации,</a:t>
            </a:r>
          </a:p>
          <a:p>
            <a:r>
              <a:rPr lang="ru-RU" dirty="0" smtClean="0"/>
              <a:t>Апрель 2009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03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664</Words>
  <Application>Microsoft Office PowerPoint</Application>
  <PresentationFormat>Экран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Горизонт</vt:lpstr>
      <vt:lpstr>Зачем нам нужен «город» в разговорах о Сети и сетях?</vt:lpstr>
      <vt:lpstr>План</vt:lpstr>
      <vt:lpstr>Urban ICT LITERATURE – куда идет?</vt:lpstr>
      <vt:lpstr> «ранняя» Urban ICT LITERATURE (1990-е)</vt:lpstr>
      <vt:lpstr>Поль Вирильо ( «тирания реального времени» убивает реальное пространство:  обычный город становится «парадоксальным агломератом», где отношения непосредственной близости уступают по значимости отношениям вопреки расстояниям (1993, 10)</vt:lpstr>
      <vt:lpstr>Итоги первой фазы развития iCT urban literature</vt:lpstr>
      <vt:lpstr>Стивен Грэхем</vt:lpstr>
      <vt:lpstr>2000-2010-?: период «трезвой диалектичности»</vt:lpstr>
      <vt:lpstr>Главный концептуальный итог 2000-2010</vt:lpstr>
      <vt:lpstr>Коммуникация – сила! (Сommunication Power)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Elena-HP</cp:lastModifiedBy>
  <cp:revision>24</cp:revision>
  <dcterms:created xsi:type="dcterms:W3CDTF">2012-04-13T04:50:00Z</dcterms:created>
  <dcterms:modified xsi:type="dcterms:W3CDTF">2012-04-17T04:59:09Z</dcterms:modified>
</cp:coreProperties>
</file>