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5" r:id="rId8"/>
    <p:sldId id="262" r:id="rId9"/>
    <p:sldId id="263"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9144000" cy="6858000" type="screen4x3"/>
  <p:notesSz cx="6858000" cy="9144000"/>
  <p:defaultTextStyle>
    <a:defPPr>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9" d="100"/>
          <a:sy n="99" d="100"/>
        </p:scale>
        <p:origin x="-1920"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printerSettings" Target="printerSettings/printerSettings1.bin"/><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Название 1"/>
          <p:cNvSpPr>
            <a:spLocks noGrp="1"/>
          </p:cNvSpPr>
          <p:nvPr>
            <p:ph type="ctrTitle"/>
          </p:nvPr>
        </p:nvSpPr>
        <p:spPr>
          <a:xfrm>
            <a:off x="685800" y="2130425"/>
            <a:ext cx="7772400" cy="1470025"/>
          </a:xfrm>
        </p:spPr>
        <p:txBody>
          <a:bodyPr/>
          <a:lstStyle/>
          <a:p>
            <a:r>
              <a:rPr lang="en-US"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Образец подзаголовка</a:t>
            </a:r>
            <a:endParaRPr lang="ru-RU"/>
          </a:p>
        </p:txBody>
      </p:sp>
      <p:sp>
        <p:nvSpPr>
          <p:cNvPr id="4" name="Дата 3"/>
          <p:cNvSpPr>
            <a:spLocks noGrp="1"/>
          </p:cNvSpPr>
          <p:nvPr>
            <p:ph type="dt" sz="half" idx="10"/>
          </p:nvPr>
        </p:nvSpPr>
        <p:spPr/>
        <p:txBody>
          <a:bodyPr/>
          <a:lstStyle/>
          <a:p>
            <a:fld id="{FF94B781-4A9B-A440-8BD3-BAA520EF92B6}" type="datetimeFigureOut">
              <a:rPr lang="ru-RU" smtClean="0"/>
              <a:t>11.03.12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6BD11F-5A3C-AE48-90A2-F8F77EC1534E}" type="slidenum">
              <a:rPr lang="ru-RU" smtClean="0"/>
              <a:t>‹#›</a:t>
            </a:fld>
            <a:endParaRPr lang="ru-RU"/>
          </a:p>
        </p:txBody>
      </p:sp>
    </p:spTree>
    <p:extLst>
      <p:ext uri="{BB962C8B-B14F-4D97-AF65-F5344CB8AC3E}">
        <p14:creationId xmlns:p14="http://schemas.microsoft.com/office/powerpoint/2010/main" val="1480970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94B781-4A9B-A440-8BD3-BAA520EF92B6}" type="datetimeFigureOut">
              <a:rPr lang="ru-RU" smtClean="0"/>
              <a:t>11.03.12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6BD11F-5A3C-AE48-90A2-F8F77EC1534E}" type="slidenum">
              <a:rPr lang="ru-RU" smtClean="0"/>
              <a:t>‹#›</a:t>
            </a:fld>
            <a:endParaRPr lang="ru-RU"/>
          </a:p>
        </p:txBody>
      </p:sp>
    </p:spTree>
    <p:extLst>
      <p:ext uri="{BB962C8B-B14F-4D97-AF65-F5344CB8AC3E}">
        <p14:creationId xmlns:p14="http://schemas.microsoft.com/office/powerpoint/2010/main" val="3093658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Название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F94B781-4A9B-A440-8BD3-BAA520EF92B6}" type="datetimeFigureOut">
              <a:rPr lang="ru-RU" smtClean="0"/>
              <a:t>11.03.12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6BD11F-5A3C-AE48-90A2-F8F77EC1534E}" type="slidenum">
              <a:rPr lang="ru-RU" smtClean="0"/>
              <a:t>‹#›</a:t>
            </a:fld>
            <a:endParaRPr lang="ru-RU"/>
          </a:p>
        </p:txBody>
      </p:sp>
    </p:spTree>
    <p:extLst>
      <p:ext uri="{BB962C8B-B14F-4D97-AF65-F5344CB8AC3E}">
        <p14:creationId xmlns:p14="http://schemas.microsoft.com/office/powerpoint/2010/main" val="2369568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F94B781-4A9B-A440-8BD3-BAA520EF92B6}" type="datetimeFigureOut">
              <a:rPr lang="ru-RU" smtClean="0"/>
              <a:t>11.03.12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6BD11F-5A3C-AE48-90A2-F8F77EC1534E}" type="slidenum">
              <a:rPr lang="ru-RU" smtClean="0"/>
              <a:t>‹#›</a:t>
            </a:fld>
            <a:endParaRPr lang="ru-RU"/>
          </a:p>
        </p:txBody>
      </p:sp>
    </p:spTree>
    <p:extLst>
      <p:ext uri="{BB962C8B-B14F-4D97-AF65-F5344CB8AC3E}">
        <p14:creationId xmlns:p14="http://schemas.microsoft.com/office/powerpoint/2010/main" val="2543982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F94B781-4A9B-A440-8BD3-BAA520EF92B6}" type="datetimeFigureOut">
              <a:rPr lang="ru-RU" smtClean="0"/>
              <a:t>11.03.12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16BD11F-5A3C-AE48-90A2-F8F77EC1534E}" type="slidenum">
              <a:rPr lang="ru-RU" smtClean="0"/>
              <a:t>‹#›</a:t>
            </a:fld>
            <a:endParaRPr lang="ru-RU"/>
          </a:p>
        </p:txBody>
      </p:sp>
    </p:spTree>
    <p:extLst>
      <p:ext uri="{BB962C8B-B14F-4D97-AF65-F5344CB8AC3E}">
        <p14:creationId xmlns:p14="http://schemas.microsoft.com/office/powerpoint/2010/main" val="101291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F94B781-4A9B-A440-8BD3-BAA520EF92B6}" type="datetimeFigureOut">
              <a:rPr lang="ru-RU" smtClean="0"/>
              <a:t>11.03.12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16BD11F-5A3C-AE48-90A2-F8F77EC1534E}" type="slidenum">
              <a:rPr lang="ru-RU" smtClean="0"/>
              <a:t>‹#›</a:t>
            </a:fld>
            <a:endParaRPr lang="ru-RU"/>
          </a:p>
        </p:txBody>
      </p:sp>
    </p:spTree>
    <p:extLst>
      <p:ext uri="{BB962C8B-B14F-4D97-AF65-F5344CB8AC3E}">
        <p14:creationId xmlns:p14="http://schemas.microsoft.com/office/powerpoint/2010/main" val="3115112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F94B781-4A9B-A440-8BD3-BAA520EF92B6}" type="datetimeFigureOut">
              <a:rPr lang="ru-RU" smtClean="0"/>
              <a:t>11.03.12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16BD11F-5A3C-AE48-90A2-F8F77EC1534E}" type="slidenum">
              <a:rPr lang="ru-RU" smtClean="0"/>
              <a:t>‹#›</a:t>
            </a:fld>
            <a:endParaRPr lang="ru-RU"/>
          </a:p>
        </p:txBody>
      </p:sp>
    </p:spTree>
    <p:extLst>
      <p:ext uri="{BB962C8B-B14F-4D97-AF65-F5344CB8AC3E}">
        <p14:creationId xmlns:p14="http://schemas.microsoft.com/office/powerpoint/2010/main" val="39580252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F94B781-4A9B-A440-8BD3-BAA520EF92B6}" type="datetimeFigureOut">
              <a:rPr lang="ru-RU" smtClean="0"/>
              <a:t>11.03.12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6BD11F-5A3C-AE48-90A2-F8F77EC1534E}" type="slidenum">
              <a:rPr lang="ru-RU" smtClean="0"/>
              <a:t>‹#›</a:t>
            </a:fld>
            <a:endParaRPr lang="ru-RU"/>
          </a:p>
        </p:txBody>
      </p:sp>
    </p:spTree>
    <p:extLst>
      <p:ext uri="{BB962C8B-B14F-4D97-AF65-F5344CB8AC3E}">
        <p14:creationId xmlns:p14="http://schemas.microsoft.com/office/powerpoint/2010/main" val="813345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Название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F94B781-4A9B-A440-8BD3-BAA520EF92B6}" type="datetimeFigureOut">
              <a:rPr lang="ru-RU" smtClean="0"/>
              <a:t>11.03.12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6BD11F-5A3C-AE48-90A2-F8F77EC1534E}" type="slidenum">
              <a:rPr lang="ru-RU" smtClean="0"/>
              <a:t>‹#›</a:t>
            </a:fld>
            <a:endParaRPr lang="ru-RU"/>
          </a:p>
        </p:txBody>
      </p:sp>
    </p:spTree>
    <p:extLst>
      <p:ext uri="{BB962C8B-B14F-4D97-AF65-F5344CB8AC3E}">
        <p14:creationId xmlns:p14="http://schemas.microsoft.com/office/powerpoint/2010/main" val="3570064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 текст">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94B781-4A9B-A440-8BD3-BAA520EF92B6}" type="datetimeFigureOut">
              <a:rPr lang="ru-RU" smtClean="0"/>
              <a:t>11.03.12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6BD11F-5A3C-AE48-90A2-F8F77EC1534E}" type="slidenum">
              <a:rPr lang="ru-RU" smtClean="0"/>
              <a:t>‹#›</a:t>
            </a:fld>
            <a:endParaRPr lang="ru-RU"/>
          </a:p>
        </p:txBody>
      </p:sp>
    </p:spTree>
    <p:extLst>
      <p:ext uri="{BB962C8B-B14F-4D97-AF65-F5344CB8AC3E}">
        <p14:creationId xmlns:p14="http://schemas.microsoft.com/office/powerpoint/2010/main" val="3811229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 загол.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F94B781-4A9B-A440-8BD3-BAA520EF92B6}" type="datetimeFigureOut">
              <a:rPr lang="ru-RU" smtClean="0"/>
              <a:t>11.03.12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6BD11F-5A3C-AE48-90A2-F8F77EC1534E}" type="slidenum">
              <a:rPr lang="ru-RU" smtClean="0"/>
              <a:t>‹#›</a:t>
            </a:fld>
            <a:endParaRPr lang="ru-RU"/>
          </a:p>
        </p:txBody>
      </p:sp>
    </p:spTree>
    <p:extLst>
      <p:ext uri="{BB962C8B-B14F-4D97-AF65-F5344CB8AC3E}">
        <p14:creationId xmlns:p14="http://schemas.microsoft.com/office/powerpoint/2010/main" val="115494590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Образец текста</a:t>
            </a:r>
          </a:p>
          <a:p>
            <a:pPr lvl="1"/>
            <a:r>
              <a:rPr lang="en-US" smtClean="0"/>
              <a:t>Второй уровень</a:t>
            </a:r>
          </a:p>
          <a:p>
            <a:pPr lvl="2"/>
            <a:r>
              <a:rPr lang="en-US" smtClean="0"/>
              <a:t>Третий уровень</a:t>
            </a:r>
          </a:p>
          <a:p>
            <a:pPr lvl="3"/>
            <a:r>
              <a:rPr lang="en-US" smtClean="0"/>
              <a:t>Четвертый уровень</a:t>
            </a:r>
          </a:p>
          <a:p>
            <a:pPr lvl="4"/>
            <a:r>
              <a:rPr lang="en-US"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94B781-4A9B-A440-8BD3-BAA520EF92B6}" type="datetimeFigureOut">
              <a:rPr lang="ru-RU" smtClean="0"/>
              <a:t>11.03.12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6BD11F-5A3C-AE48-90A2-F8F77EC1534E}" type="slidenum">
              <a:rPr lang="ru-RU" smtClean="0"/>
              <a:t>‹#›</a:t>
            </a:fld>
            <a:endParaRPr lang="ru-RU"/>
          </a:p>
        </p:txBody>
      </p:sp>
    </p:spTree>
    <p:extLst>
      <p:ext uri="{BB962C8B-B14F-4D97-AF65-F5344CB8AC3E}">
        <p14:creationId xmlns:p14="http://schemas.microsoft.com/office/powerpoint/2010/main" val="1530654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ctrTitle"/>
          </p:nvPr>
        </p:nvSpPr>
        <p:spPr/>
        <p:txBody>
          <a:bodyPr/>
          <a:lstStyle/>
          <a:p>
            <a:r>
              <a:rPr lang="ru-RU" dirty="0" smtClean="0"/>
              <a:t>Лекция 2</a:t>
            </a:r>
            <a:endParaRPr lang="ru-RU" dirty="0"/>
          </a:p>
        </p:txBody>
      </p:sp>
      <p:sp>
        <p:nvSpPr>
          <p:cNvPr id="3" name="Подзаголовок 2"/>
          <p:cNvSpPr>
            <a:spLocks noGrp="1"/>
          </p:cNvSpPr>
          <p:nvPr>
            <p:ph type="subTitle" idx="1"/>
          </p:nvPr>
        </p:nvSpPr>
        <p:spPr/>
        <p:txBody>
          <a:bodyPr/>
          <a:lstStyle/>
          <a:p>
            <a:r>
              <a:rPr lang="ru-RU" dirty="0" smtClean="0"/>
              <a:t>Письменность и ее роль в культуре</a:t>
            </a:r>
          </a:p>
          <a:p>
            <a:endParaRPr lang="ru-RU" dirty="0"/>
          </a:p>
        </p:txBody>
      </p:sp>
    </p:spTree>
    <p:extLst>
      <p:ext uri="{BB962C8B-B14F-4D97-AF65-F5344CB8AC3E}">
        <p14:creationId xmlns:p14="http://schemas.microsoft.com/office/powerpoint/2010/main" val="12361043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Вопросы лекции</a:t>
            </a:r>
            <a:endParaRPr lang="ru-RU" dirty="0"/>
          </a:p>
        </p:txBody>
      </p:sp>
      <p:sp>
        <p:nvSpPr>
          <p:cNvPr id="3" name="Содержимое 2"/>
          <p:cNvSpPr>
            <a:spLocks noGrp="1"/>
          </p:cNvSpPr>
          <p:nvPr>
            <p:ph idx="1"/>
          </p:nvPr>
        </p:nvSpPr>
        <p:spPr/>
        <p:txBody>
          <a:bodyPr/>
          <a:lstStyle/>
          <a:p>
            <a:pPr marL="0" indent="0">
              <a:buNone/>
            </a:pPr>
            <a:r>
              <a:rPr lang="ru-RU" sz="2000" dirty="0" smtClean="0"/>
              <a:t>1. Дописьменные способы передачи информации</a:t>
            </a:r>
          </a:p>
          <a:p>
            <a:pPr marL="0" indent="0">
              <a:buNone/>
            </a:pPr>
            <a:r>
              <a:rPr lang="ru-RU" sz="2000" dirty="0" smtClean="0"/>
              <a:t>2. Определение понятия письменности. Типология письменности.</a:t>
            </a:r>
          </a:p>
          <a:p>
            <a:pPr marL="0" indent="0">
              <a:buNone/>
            </a:pPr>
            <a:r>
              <a:rPr lang="ru-RU" sz="2000" dirty="0" smtClean="0"/>
              <a:t>2.1. Пиктография</a:t>
            </a:r>
          </a:p>
          <a:p>
            <a:pPr marL="0" indent="0">
              <a:buNone/>
            </a:pPr>
            <a:r>
              <a:rPr lang="ru-RU" sz="2000" dirty="0" smtClean="0"/>
              <a:t>2.2. Идеографическое письмо</a:t>
            </a:r>
          </a:p>
          <a:p>
            <a:pPr marL="0" indent="0">
              <a:buNone/>
            </a:pPr>
            <a:r>
              <a:rPr lang="ru-RU" sz="2000" dirty="0" smtClean="0"/>
              <a:t>2.3. Слоговое (силлабическое) письмо.</a:t>
            </a:r>
          </a:p>
          <a:p>
            <a:pPr marL="0" indent="0">
              <a:buNone/>
            </a:pPr>
            <a:r>
              <a:rPr lang="ru-RU" sz="2000" dirty="0" smtClean="0"/>
              <a:t>2.4.Буквенно-звуковое (алфавитное письмо).</a:t>
            </a:r>
          </a:p>
          <a:p>
            <a:pPr marL="0" indent="0">
              <a:buNone/>
            </a:pPr>
            <a:r>
              <a:rPr lang="ru-RU" sz="2000" dirty="0" smtClean="0"/>
              <a:t>3. Значение письменности в культуре.</a:t>
            </a:r>
            <a:endParaRPr lang="ru-RU" sz="2000" dirty="0"/>
          </a:p>
        </p:txBody>
      </p:sp>
    </p:spTree>
    <p:extLst>
      <p:ext uri="{BB962C8B-B14F-4D97-AF65-F5344CB8AC3E}">
        <p14:creationId xmlns:p14="http://schemas.microsoft.com/office/powerpoint/2010/main" val="3595702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rmAutofit fontScale="90000"/>
          </a:bodyPr>
          <a:lstStyle/>
          <a:p>
            <a:r>
              <a:rPr lang="ru-RU" dirty="0" smtClean="0"/>
              <a:t>Дописьменные способы передачи информации</a:t>
            </a:r>
            <a:endParaRPr lang="ru-RU" dirty="0"/>
          </a:p>
        </p:txBody>
      </p:sp>
      <p:sp>
        <p:nvSpPr>
          <p:cNvPr id="3" name="Содержимое 2"/>
          <p:cNvSpPr>
            <a:spLocks noGrp="1"/>
          </p:cNvSpPr>
          <p:nvPr>
            <p:ph idx="1"/>
          </p:nvPr>
        </p:nvSpPr>
        <p:spPr/>
        <p:txBody>
          <a:bodyPr/>
          <a:lstStyle/>
          <a:p>
            <a:pPr marL="0" indent="0">
              <a:buNone/>
            </a:pPr>
            <a:r>
              <a:rPr lang="ru-RU" dirty="0" smtClean="0"/>
              <a:t>Символическая сигнализация(письмо скифов персам) – связь между предметом  и передаваемым значением мотивирована.</a:t>
            </a:r>
          </a:p>
          <a:p>
            <a:pPr marL="0" indent="0">
              <a:buNone/>
            </a:pPr>
            <a:r>
              <a:rPr lang="ru-RU" dirty="0" smtClean="0"/>
              <a:t>Условная сигнализация – связь между предметом и передаваемым значением условна (конвенциональна). Кипу, вампумы, зарубки на бирках, жезлы вестников.</a:t>
            </a:r>
          </a:p>
        </p:txBody>
      </p:sp>
    </p:spTree>
    <p:extLst>
      <p:ext uri="{BB962C8B-B14F-4D97-AF65-F5344CB8AC3E}">
        <p14:creationId xmlns:p14="http://schemas.microsoft.com/office/powerpoint/2010/main" val="965697949"/>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rmAutofit fontScale="90000"/>
          </a:bodyPr>
          <a:lstStyle/>
          <a:p>
            <a:r>
              <a:rPr lang="ru-RU" dirty="0" smtClean="0"/>
              <a:t>Дописьменные способы передачи информации</a:t>
            </a:r>
            <a:endParaRPr lang="ru-RU" dirty="0"/>
          </a:p>
        </p:txBody>
      </p:sp>
      <p:sp>
        <p:nvSpPr>
          <p:cNvPr id="3" name="Содержимое 2"/>
          <p:cNvSpPr>
            <a:spLocks noGrp="1"/>
          </p:cNvSpPr>
          <p:nvPr>
            <p:ph idx="1"/>
          </p:nvPr>
        </p:nvSpPr>
        <p:spPr/>
        <p:txBody>
          <a:bodyPr/>
          <a:lstStyle/>
          <a:p>
            <a:pPr marL="0" indent="0">
              <a:buNone/>
            </a:pPr>
            <a:r>
              <a:rPr lang="ru-RU" dirty="0" smtClean="0"/>
              <a:t>Кипу. </a:t>
            </a:r>
            <a:r>
              <a:rPr lang="ru-RU" sz="2000" dirty="0"/>
              <a:t>Перуанское письмо древних инков кипу представляло собой систему шнуров из шерсти различного цвета с завязанными на них простыми и сложными узлами, каждый из которых имел определенное значение.  Простой узел равнялся 10, двойной 100 и т. п. Желтый цвет шнура – золото, белый – серебро, зеленый –  хлеб и т. д.</a:t>
            </a:r>
          </a:p>
          <a:p>
            <a:pPr marL="0" indent="0">
              <a:buNone/>
            </a:pPr>
            <a:endParaRPr lang="ru-RU" dirty="0"/>
          </a:p>
        </p:txBody>
      </p:sp>
      <p:sp>
        <p:nvSpPr>
          <p:cNvPr id="5" name="TextBox 4"/>
          <p:cNvSpPr txBox="1"/>
          <p:nvPr/>
        </p:nvSpPr>
        <p:spPr>
          <a:xfrm>
            <a:off x="2437545" y="4438378"/>
            <a:ext cx="184666" cy="369332"/>
          </a:xfrm>
          <a:prstGeom prst="rect">
            <a:avLst/>
          </a:prstGeom>
          <a:noFill/>
        </p:spPr>
        <p:txBody>
          <a:bodyPr wrap="none" rtlCol="0">
            <a:spAutoFit/>
          </a:bodyPr>
          <a:lstStyle/>
          <a:p>
            <a:endParaRPr lang="ru-RU" dirty="0"/>
          </a:p>
        </p:txBody>
      </p:sp>
      <p:pic>
        <p:nvPicPr>
          <p:cNvPr id="8" name="Изображение 7"/>
          <p:cNvPicPr>
            <a:picLocks noChangeAspect="1"/>
          </p:cNvPicPr>
          <p:nvPr/>
        </p:nvPicPr>
        <p:blipFill>
          <a:blip r:embed="rId2"/>
          <a:stretch>
            <a:fillRect/>
          </a:stretch>
        </p:blipFill>
        <p:spPr>
          <a:xfrm>
            <a:off x="595042" y="3579680"/>
            <a:ext cx="2540000" cy="1905000"/>
          </a:xfrm>
          <a:prstGeom prst="rect">
            <a:avLst/>
          </a:prstGeom>
        </p:spPr>
      </p:pic>
      <p:pic>
        <p:nvPicPr>
          <p:cNvPr id="9" name="Изображение 8"/>
          <p:cNvPicPr>
            <a:picLocks noChangeAspect="1"/>
          </p:cNvPicPr>
          <p:nvPr/>
        </p:nvPicPr>
        <p:blipFill>
          <a:blip r:embed="rId3"/>
          <a:stretch>
            <a:fillRect/>
          </a:stretch>
        </p:blipFill>
        <p:spPr>
          <a:xfrm>
            <a:off x="3135042" y="3579680"/>
            <a:ext cx="1524000" cy="1143000"/>
          </a:xfrm>
          <a:prstGeom prst="rect">
            <a:avLst/>
          </a:prstGeom>
        </p:spPr>
      </p:pic>
      <p:pic>
        <p:nvPicPr>
          <p:cNvPr id="10" name="Изображение 9"/>
          <p:cNvPicPr>
            <a:picLocks noChangeAspect="1"/>
          </p:cNvPicPr>
          <p:nvPr/>
        </p:nvPicPr>
        <p:blipFill>
          <a:blip r:embed="rId4"/>
          <a:stretch>
            <a:fillRect/>
          </a:stretch>
        </p:blipFill>
        <p:spPr>
          <a:xfrm>
            <a:off x="5064587" y="3579680"/>
            <a:ext cx="1524000" cy="1143000"/>
          </a:xfrm>
          <a:prstGeom prst="rect">
            <a:avLst/>
          </a:prstGeom>
        </p:spPr>
      </p:pic>
      <p:pic>
        <p:nvPicPr>
          <p:cNvPr id="11" name="Изображение 10"/>
          <p:cNvPicPr>
            <a:picLocks noChangeAspect="1"/>
          </p:cNvPicPr>
          <p:nvPr/>
        </p:nvPicPr>
        <p:blipFill>
          <a:blip r:embed="rId5"/>
          <a:stretch>
            <a:fillRect/>
          </a:stretch>
        </p:blipFill>
        <p:spPr>
          <a:xfrm>
            <a:off x="4572000" y="4807710"/>
            <a:ext cx="1524000" cy="876300"/>
          </a:xfrm>
          <a:prstGeom prst="rect">
            <a:avLst/>
          </a:prstGeom>
        </p:spPr>
      </p:pic>
    </p:spTree>
    <p:extLst>
      <p:ext uri="{BB962C8B-B14F-4D97-AF65-F5344CB8AC3E}">
        <p14:creationId xmlns:p14="http://schemas.microsoft.com/office/powerpoint/2010/main" val="2184436598"/>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rmAutofit fontScale="90000"/>
          </a:bodyPr>
          <a:lstStyle/>
          <a:p>
            <a:r>
              <a:rPr lang="ru-RU" dirty="0" smtClean="0"/>
              <a:t>Дописьменные способы передачи  информации</a:t>
            </a:r>
            <a:endParaRPr lang="ru-RU" dirty="0"/>
          </a:p>
        </p:txBody>
      </p:sp>
      <p:sp>
        <p:nvSpPr>
          <p:cNvPr id="5" name="Содержимое 4"/>
          <p:cNvSpPr>
            <a:spLocks noGrp="1"/>
          </p:cNvSpPr>
          <p:nvPr>
            <p:ph idx="1"/>
          </p:nvPr>
        </p:nvSpPr>
        <p:spPr/>
        <p:txBody>
          <a:bodyPr>
            <a:normAutofit fontScale="62500" lnSpcReduction="20000"/>
          </a:bodyPr>
          <a:lstStyle/>
          <a:p>
            <a:pPr marL="0" indent="0">
              <a:buNone/>
            </a:pPr>
            <a:r>
              <a:rPr lang="ru-RU" sz="5100" dirty="0" smtClean="0"/>
              <a:t>Вампум</a:t>
            </a:r>
            <a:r>
              <a:rPr lang="ru-RU" dirty="0" smtClean="0"/>
              <a:t>. </a:t>
            </a:r>
            <a:r>
              <a:rPr lang="ru-RU" dirty="0"/>
              <a:t>Сходным с письмом кипу является ирокезское письмо вампум. Оно представляет собой нити с нанизанными на них кружочками из раковин разного цвета и размера. Белый цвет раковин обычно означал здоровье, благополучие, темный – несчастье, вражду и т.д. Используя нити с определенным расположением раковин разных цветов, можно было выразить относительно сложную мысль. Многие из таких ожерелий насчитывали до 6-7 тысяч раковин. Обычно отдельные нити соединялись вместе, образуя своего рода широкие пояса вампум. С помощью системы поясов вампум ирокезы составляли мирные договоры, заключали союзы, уполномочивали послов. Использованные пояса не уничтожались, а хранились, постепенно составляя своеобразный архив. Этот архив периодически выставлялся напоказ, и специальный хранитель архива рассказывал членам племени об исторических событиях, запечатленных на поясах. Тем самым, ирокезское письмо уже не только служило для передачи мысли на расстоянии, но также и во времени. </a:t>
            </a:r>
            <a:endParaRPr lang="ru-RU" dirty="0" smtClean="0"/>
          </a:p>
          <a:p>
            <a:pPr marL="0" indent="0">
              <a:buNone/>
            </a:pPr>
            <a:endParaRPr lang="ru-RU" dirty="0"/>
          </a:p>
        </p:txBody>
      </p:sp>
      <p:pic>
        <p:nvPicPr>
          <p:cNvPr id="6" name="Изображение 5"/>
          <p:cNvPicPr>
            <a:picLocks noChangeAspect="1"/>
          </p:cNvPicPr>
          <p:nvPr/>
        </p:nvPicPr>
        <p:blipFill>
          <a:blip r:embed="rId2"/>
          <a:stretch>
            <a:fillRect/>
          </a:stretch>
        </p:blipFill>
        <p:spPr>
          <a:xfrm>
            <a:off x="794029" y="5530302"/>
            <a:ext cx="3183018" cy="967637"/>
          </a:xfrm>
          <a:prstGeom prst="rect">
            <a:avLst/>
          </a:prstGeom>
        </p:spPr>
      </p:pic>
    </p:spTree>
    <p:extLst>
      <p:ext uri="{BB962C8B-B14F-4D97-AF65-F5344CB8AC3E}">
        <p14:creationId xmlns:p14="http://schemas.microsoft.com/office/powerpoint/2010/main" val="103249150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rmAutofit fontScale="90000"/>
          </a:bodyPr>
          <a:lstStyle/>
          <a:p>
            <a:r>
              <a:rPr lang="ru-RU" dirty="0" smtClean="0"/>
              <a:t>Дописьменные способы передачи информации</a:t>
            </a:r>
            <a:endParaRPr lang="ru-RU" dirty="0"/>
          </a:p>
        </p:txBody>
      </p:sp>
      <p:sp>
        <p:nvSpPr>
          <p:cNvPr id="3" name="Содержимое 2"/>
          <p:cNvSpPr>
            <a:spLocks noGrp="1"/>
          </p:cNvSpPr>
          <p:nvPr>
            <p:ph idx="1"/>
          </p:nvPr>
        </p:nvSpPr>
        <p:spPr/>
        <p:txBody>
          <a:bodyPr>
            <a:normAutofit fontScale="70000" lnSpcReduction="20000"/>
          </a:bodyPr>
          <a:lstStyle/>
          <a:p>
            <a:pPr hangingPunct="0"/>
            <a:r>
              <a:rPr lang="ru-RU" dirty="0"/>
              <a:t>Использование бирок было широко распространено у многих народов. В Древнем Риме расщепленные по длине бирки были в ходу как расписки об уплате долгов. В странах Европы этот способ сохранился вплоть до конца 19 века. </a:t>
            </a:r>
          </a:p>
          <a:p>
            <a:pPr hangingPunct="0"/>
            <a:r>
              <a:rPr lang="ru-RU" dirty="0"/>
              <a:t>Любопытной разновидностью бирок с зарубками являются жезлы вестников, распространенные у народов Австралии. Это круглые палки с нарезками или прямоугольные деревянные дощечки длиной в локоть, которые вручались специальному гонцу для передачи сообщений, приказов. Однако такие зарубки, сделанные отправителем, не были понятны получателю без особого объяснения гонца, который, глядя на зарубки, последовательно воспроизводил соответствующее сообщение. </a:t>
            </a:r>
          </a:p>
          <a:p>
            <a:pPr marL="0" indent="0">
              <a:buNone/>
            </a:pPr>
            <a:endParaRPr lang="ru-RU" dirty="0"/>
          </a:p>
        </p:txBody>
      </p:sp>
    </p:spTree>
    <p:extLst>
      <p:ext uri="{BB962C8B-B14F-4D97-AF65-F5344CB8AC3E}">
        <p14:creationId xmlns:p14="http://schemas.microsoft.com/office/powerpoint/2010/main" val="3064811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rmAutofit fontScale="90000"/>
          </a:bodyPr>
          <a:lstStyle/>
          <a:p>
            <a:r>
              <a:rPr lang="ru-RU" dirty="0" smtClean="0"/>
              <a:t>Дописьменные способы передачи информации</a:t>
            </a:r>
            <a:endParaRPr lang="ru-RU" dirty="0"/>
          </a:p>
        </p:txBody>
      </p:sp>
      <p:sp>
        <p:nvSpPr>
          <p:cNvPr id="3" name="Содержимое 2"/>
          <p:cNvSpPr>
            <a:spLocks noGrp="1"/>
          </p:cNvSpPr>
          <p:nvPr>
            <p:ph idx="1"/>
          </p:nvPr>
        </p:nvSpPr>
        <p:spPr/>
        <p:txBody>
          <a:bodyPr/>
          <a:lstStyle/>
          <a:p>
            <a:pPr marL="0" indent="0">
              <a:buNone/>
            </a:pPr>
            <a:r>
              <a:rPr lang="ru-RU" dirty="0" smtClean="0"/>
              <a:t>Использование дописьменных способов передачи информации (в частности, символической сигнализации) сохраняется и в наше время. Примерами тому могут служить различные вывески (ножницы над мастерской портного, крендель над булочной и т.п.), а также некоторые рекламные изображения.</a:t>
            </a:r>
            <a:endParaRPr lang="ru-RU" dirty="0"/>
          </a:p>
        </p:txBody>
      </p:sp>
    </p:spTree>
    <p:extLst>
      <p:ext uri="{BB962C8B-B14F-4D97-AF65-F5344CB8AC3E}">
        <p14:creationId xmlns:p14="http://schemas.microsoft.com/office/powerpoint/2010/main" val="2687677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rmAutofit fontScale="90000"/>
          </a:bodyPr>
          <a:lstStyle/>
          <a:p>
            <a:r>
              <a:rPr lang="ru-RU" dirty="0" smtClean="0"/>
              <a:t>Дописьменные способы передачи информации</a:t>
            </a:r>
            <a:endParaRPr lang="ru-RU" dirty="0"/>
          </a:p>
        </p:txBody>
      </p:sp>
      <p:sp>
        <p:nvSpPr>
          <p:cNvPr id="3" name="Содержимое 2"/>
          <p:cNvSpPr>
            <a:spLocks noGrp="1"/>
          </p:cNvSpPr>
          <p:nvPr>
            <p:ph idx="1"/>
          </p:nvPr>
        </p:nvSpPr>
        <p:spPr/>
        <p:txBody>
          <a:bodyPr>
            <a:normAutofit fontScale="70000" lnSpcReduction="20000"/>
          </a:bodyPr>
          <a:lstStyle/>
          <a:p>
            <a:pPr marL="0" indent="0">
              <a:buNone/>
            </a:pPr>
            <a:r>
              <a:rPr lang="ru-RU" dirty="0"/>
              <a:t>Предметные способы общения людей, возникшие задолго до возникновения письма в собственном смысле слова, играли в жизни наших далеких предков огромную роль. И, несмотря на то, что для возникновения и постепенного формирования письменности понадобились целые тысячелетия, уже в предметных способах общения мы можем обнаружить некоторые тенденции, которые в каком-то смысле определили все дальнейшее развитие способов передачи информации. </a:t>
            </a:r>
            <a:endParaRPr lang="ru-RU" dirty="0" smtClean="0"/>
          </a:p>
          <a:p>
            <a:pPr marL="0" indent="0">
              <a:buNone/>
            </a:pPr>
            <a:r>
              <a:rPr lang="ru-RU" dirty="0" smtClean="0"/>
              <a:t>Во</a:t>
            </a:r>
            <a:r>
              <a:rPr lang="ru-RU" dirty="0"/>
              <a:t>-первых, во всех вышеуказанных случаях имела место предварительная договоренность между общающимися о том, что обозначает тот или иной предмет. </a:t>
            </a:r>
            <a:endParaRPr lang="ru-RU" dirty="0" smtClean="0"/>
          </a:p>
          <a:p>
            <a:pPr marL="0" indent="0">
              <a:buNone/>
            </a:pPr>
            <a:r>
              <a:rPr lang="ru-RU" dirty="0" smtClean="0"/>
              <a:t>Во</a:t>
            </a:r>
            <a:r>
              <a:rPr lang="ru-RU" dirty="0"/>
              <a:t>-вторых, по мере накопления все большего количества информации все более отчетливо проявлялась тенденция к упрощению способов ее передачи, стремлению к тому, чтобы форма не слишком обременяла и не заслоняла собой содержание</a:t>
            </a:r>
            <a:r>
              <a:rPr lang="ru-RU" dirty="0" smtClean="0"/>
              <a:t>. </a:t>
            </a:r>
            <a:endParaRPr lang="ru-RU" dirty="0"/>
          </a:p>
          <a:p>
            <a:pPr marL="0" indent="0">
              <a:buNone/>
            </a:pPr>
            <a:endParaRPr lang="ru-RU" dirty="0"/>
          </a:p>
        </p:txBody>
      </p:sp>
    </p:spTree>
    <p:extLst>
      <p:ext uri="{BB962C8B-B14F-4D97-AF65-F5344CB8AC3E}">
        <p14:creationId xmlns:p14="http://schemas.microsoft.com/office/powerpoint/2010/main" val="3429349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Autofit/>
          </a:bodyPr>
          <a:lstStyle/>
          <a:p>
            <a:r>
              <a:rPr lang="ru-RU" sz="3200" dirty="0" smtClean="0"/>
              <a:t/>
            </a:r>
            <a:br>
              <a:rPr lang="ru-RU" sz="3200" dirty="0" smtClean="0"/>
            </a:br>
            <a:r>
              <a:rPr lang="ru-RU" sz="3200" dirty="0" smtClean="0"/>
              <a:t>Определение понятия письменности. Типология письменности.</a:t>
            </a:r>
            <a:br>
              <a:rPr lang="ru-RU" sz="3200" dirty="0" smtClean="0"/>
            </a:br>
            <a:endParaRPr lang="ru-RU" sz="3200" dirty="0"/>
          </a:p>
        </p:txBody>
      </p:sp>
      <p:sp>
        <p:nvSpPr>
          <p:cNvPr id="3" name="Содержимое 2"/>
          <p:cNvSpPr>
            <a:spLocks noGrp="1"/>
          </p:cNvSpPr>
          <p:nvPr>
            <p:ph idx="1"/>
          </p:nvPr>
        </p:nvSpPr>
        <p:spPr/>
        <p:txBody>
          <a:bodyPr>
            <a:normAutofit fontScale="70000" lnSpcReduction="20000"/>
          </a:bodyPr>
          <a:lstStyle/>
          <a:p>
            <a:pPr hangingPunct="0"/>
            <a:r>
              <a:rPr lang="ru-RU" dirty="0"/>
              <a:t>Собственно письмо, т.е. начертательное письмо, -- это письмо, связанное с использованием графических знаков (картинок, букв, цифр) для фиксации и передачи звукового языка.</a:t>
            </a:r>
          </a:p>
          <a:p>
            <a:pPr hangingPunct="0"/>
            <a:r>
              <a:rPr lang="ru-RU" dirty="0"/>
              <a:t>В развитии начертательного письма исторически сменилось несколько типов. Как указывает </a:t>
            </a:r>
            <a:r>
              <a:rPr lang="ru-RU" dirty="0" err="1"/>
              <a:t>Н.А.Павленко</a:t>
            </a:r>
            <a:r>
              <a:rPr lang="ru-RU" dirty="0"/>
              <a:t>, каждый из этих типов определялся тем, какие элементы звукового языка (целые сообщения, отдельные слова, слоги или фонемы) служили единицей письменного обозначения.</a:t>
            </a:r>
          </a:p>
          <a:p>
            <a:r>
              <a:rPr lang="ru-RU" dirty="0"/>
              <a:t>Обычно последовательно устанавливаются четыре типа письма (</a:t>
            </a:r>
            <a:r>
              <a:rPr lang="ru-RU" i="1" dirty="0"/>
              <a:t>пиктографическое, идеографическое, слоговое и буквенно-звуковое или </a:t>
            </a:r>
            <a:r>
              <a:rPr lang="ru-RU" i="1" dirty="0" err="1"/>
              <a:t>фонемографическое</a:t>
            </a:r>
            <a:r>
              <a:rPr lang="ru-RU" dirty="0"/>
              <a:t>). В то же время, это деление в известной степени условно, так как ни один из типов не выступает в чистом виде. Каждый включает в себя элементы другого типа, образуя смешанные, переходные типы письма.</a:t>
            </a:r>
            <a:r>
              <a:rPr lang="ru-RU" dirty="0" smtClean="0">
                <a:effectLst/>
              </a:rPr>
              <a:t> </a:t>
            </a:r>
            <a:endParaRPr lang="ru-RU" dirty="0"/>
          </a:p>
        </p:txBody>
      </p:sp>
    </p:spTree>
    <p:extLst>
      <p:ext uri="{BB962C8B-B14F-4D97-AF65-F5344CB8AC3E}">
        <p14:creationId xmlns:p14="http://schemas.microsoft.com/office/powerpoint/2010/main" val="3452450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Пиктография</a:t>
            </a:r>
            <a:endParaRPr lang="ru-RU" dirty="0"/>
          </a:p>
        </p:txBody>
      </p:sp>
      <p:sp>
        <p:nvSpPr>
          <p:cNvPr id="3" name="Содержимое 2"/>
          <p:cNvSpPr>
            <a:spLocks noGrp="1"/>
          </p:cNvSpPr>
          <p:nvPr>
            <p:ph idx="1"/>
          </p:nvPr>
        </p:nvSpPr>
        <p:spPr/>
        <p:txBody>
          <a:bodyPr>
            <a:normAutofit fontScale="55000" lnSpcReduction="20000"/>
          </a:bodyPr>
          <a:lstStyle/>
          <a:p>
            <a:pPr marL="0" indent="0">
              <a:buNone/>
            </a:pPr>
            <a:r>
              <a:rPr lang="ru-RU" dirty="0"/>
              <a:t>Изначальным этапом развития начертательного письма явилось письмо рисуночное или пиктографическое (лат</a:t>
            </a:r>
            <a:r>
              <a:rPr lang="ru-RU" dirty="0" smtClean="0"/>
              <a:t>. PICTUS </a:t>
            </a:r>
            <a:r>
              <a:rPr lang="ru-RU" dirty="0"/>
              <a:t>– картинный,  нарисованный). Исследователи полагают, что рисуночное письмо развилось из наскальной живописи, однако в отличие от нее, оно представляло собой преднамеренное изображение на камне, дереве, глине предметов, событий, действий и пр. с целью общения. В чем же состояла особенность пиктографического письма? Дело в том, что здесь впервые проявилась та тенденция, которая впоследствии характеризовала всю логику развитие различных типов письменности – таковое находилось в непосредственной и весьма тесной связи с развитием человеческого мышления, и, в частности, с его способностью создавать абстрактные понятия, а также способностью к анализу (т.е. членению речи на все более мелкие единицы). Будучи первым этапом письменности, пиктографическое письмо посредством рисунка, который называется пиктограммой, передавало в целом смысл некоторого высказывания, не расчленяя его на отдельные слова графическими элементами пиктограммы и не отражая языковых особенностей передаваемого </a:t>
            </a:r>
            <a:r>
              <a:rPr lang="ru-RU" dirty="0" smtClean="0"/>
              <a:t>сообщения (</a:t>
            </a:r>
            <a:r>
              <a:rPr lang="ru-RU" dirty="0"/>
              <a:t>звучания слов, их грамматических форм, последовательности слов и т.д.). В соответствии с этим отдельные части пиктограммы выступают как части единого целого и могут быть поняты только в связи друг с другом.</a:t>
            </a:r>
          </a:p>
          <a:p>
            <a:pPr marL="0" indent="0">
              <a:buNone/>
            </a:pPr>
            <a:endParaRPr lang="ru-RU" dirty="0"/>
          </a:p>
        </p:txBody>
      </p:sp>
    </p:spTree>
    <p:extLst>
      <p:ext uri="{BB962C8B-B14F-4D97-AF65-F5344CB8AC3E}">
        <p14:creationId xmlns:p14="http://schemas.microsoft.com/office/powerpoint/2010/main" val="25776926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Пиктография</a:t>
            </a:r>
            <a:endParaRPr lang="ru-RU" dirty="0"/>
          </a:p>
        </p:txBody>
      </p:sp>
      <p:pic>
        <p:nvPicPr>
          <p:cNvPr id="4" name="Содержимое 3"/>
          <p:cNvPicPr>
            <a:picLocks noGrp="1" noChangeAspect="1"/>
          </p:cNvPicPr>
          <p:nvPr>
            <p:ph idx="1"/>
          </p:nvPr>
        </p:nvPicPr>
        <p:blipFill>
          <a:blip r:embed="rId2"/>
          <a:srcRect t="17720" b="17720"/>
          <a:stretch>
            <a:fillRect/>
          </a:stretch>
        </p:blipFill>
        <p:spPr>
          <a:xfrm>
            <a:off x="795410" y="1641944"/>
            <a:ext cx="2052670" cy="1641943"/>
          </a:xfrm>
        </p:spPr>
      </p:pic>
      <p:pic>
        <p:nvPicPr>
          <p:cNvPr id="5" name="Изображение 4"/>
          <p:cNvPicPr>
            <a:picLocks noChangeAspect="1"/>
          </p:cNvPicPr>
          <p:nvPr/>
        </p:nvPicPr>
        <p:blipFill>
          <a:blip r:embed="rId3"/>
          <a:stretch>
            <a:fillRect/>
          </a:stretch>
        </p:blipFill>
        <p:spPr>
          <a:xfrm>
            <a:off x="3136900" y="2006600"/>
            <a:ext cx="2870200" cy="2832100"/>
          </a:xfrm>
          <a:prstGeom prst="rect">
            <a:avLst/>
          </a:prstGeom>
        </p:spPr>
      </p:pic>
    </p:spTree>
    <p:extLst>
      <p:ext uri="{BB962C8B-B14F-4D97-AF65-F5344CB8AC3E}">
        <p14:creationId xmlns:p14="http://schemas.microsoft.com/office/powerpoint/2010/main" val="23133950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Пиктография</a:t>
            </a:r>
            <a:endParaRPr lang="ru-RU" dirty="0"/>
          </a:p>
        </p:txBody>
      </p:sp>
      <p:sp>
        <p:nvSpPr>
          <p:cNvPr id="3" name="Содержимое 2"/>
          <p:cNvSpPr>
            <a:spLocks noGrp="1"/>
          </p:cNvSpPr>
          <p:nvPr>
            <p:ph idx="1"/>
          </p:nvPr>
        </p:nvSpPr>
        <p:spPr/>
        <p:txBody>
          <a:bodyPr>
            <a:normAutofit fontScale="62500" lnSpcReduction="20000"/>
          </a:bodyPr>
          <a:lstStyle/>
          <a:p>
            <a:pPr hangingPunct="0"/>
            <a:r>
              <a:rPr lang="ru-RU" dirty="0"/>
              <a:t>Появление пиктографического письма связывается с периодом, когда первобытные рисунки начинают применяться не только для эстетических и религиозно-культовых потребностей, но и как средство коммуникации, т.е. как средство передачи сообщений в дополнение к устному рассказу и закрепления сообщений в памяти рассказчика или слушателя. </a:t>
            </a:r>
          </a:p>
          <a:p>
            <a:pPr hangingPunct="0"/>
            <a:r>
              <a:rPr lang="ru-RU" dirty="0"/>
              <a:t>Окончательно же пиктография как письмо оформилась, когда рисунки начали использоваться не только как дополнение к рассказу, но и для самостоятельной передачи сообщений, в частности, для передачи их адресатам, отсутствующим в момент создания пиктограмм, отделенным от их создателя большим расстоянием или временем. Как полагают, это относится к эпохе неолита, т.е. приблизительно к 8-6 тысячелетию до н.э. Эта эпоха характеризуется формированием достаточно крупных и стабильных форм сообщества, таких, как племена и союзы родственных племен, которые уже располагались на больших пространствах и, следовательно, нуждались в удобном средстве закрепления речи и передачи ее на большие расстояния.</a:t>
            </a:r>
          </a:p>
          <a:p>
            <a:pPr marL="0" indent="0">
              <a:buNone/>
            </a:pPr>
            <a:endParaRPr lang="ru-RU" dirty="0"/>
          </a:p>
        </p:txBody>
      </p:sp>
    </p:spTree>
    <p:extLst>
      <p:ext uri="{BB962C8B-B14F-4D97-AF65-F5344CB8AC3E}">
        <p14:creationId xmlns:p14="http://schemas.microsoft.com/office/powerpoint/2010/main" val="19284430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Пиктография</a:t>
            </a:r>
            <a:endParaRPr lang="ru-RU" dirty="0"/>
          </a:p>
        </p:txBody>
      </p:sp>
      <p:sp>
        <p:nvSpPr>
          <p:cNvPr id="3" name="Содержимое 2"/>
          <p:cNvSpPr>
            <a:spLocks noGrp="1"/>
          </p:cNvSpPr>
          <p:nvPr>
            <p:ph idx="1"/>
          </p:nvPr>
        </p:nvSpPr>
        <p:spPr/>
        <p:txBody>
          <a:bodyPr>
            <a:normAutofit fontScale="47500" lnSpcReduction="20000"/>
          </a:bodyPr>
          <a:lstStyle/>
          <a:p>
            <a:pPr hangingPunct="0"/>
            <a:r>
              <a:rPr lang="ru-RU" dirty="0"/>
              <a:t>Исследователи (в частности, </a:t>
            </a:r>
            <a:r>
              <a:rPr lang="ru-RU" dirty="0" err="1"/>
              <a:t>Н.А.Павленко</a:t>
            </a:r>
            <a:r>
              <a:rPr lang="ru-RU" dirty="0"/>
              <a:t>), выделяют два типа пиктограмм.</a:t>
            </a:r>
          </a:p>
          <a:p>
            <a:pPr hangingPunct="0"/>
            <a:r>
              <a:rPr lang="ru-RU" dirty="0"/>
              <a:t>Наглядно-изобразительные пиктограммы. В таких пиктограммах изображение некоторого предмета обозначает сам этот предмет. Вскоре в наглядно-изобразительные пиктограммы начинают исключаться условные обозначения, которые были необходимы человеку для выражения формирующихся абстрактных понятий (например, знак скрещенных рук символизировал обмен). Так внутри более примитивного письма возникают зачатки более высокого уровня письменности – идеографии. Пиктограммы такого рода представляли собой уже сложные композиции, в которых порой довольно трудно провести грань между наглядно-изобразительными и условными рисунками. Таких пиктограмм большинство.</a:t>
            </a:r>
          </a:p>
          <a:p>
            <a:pPr hangingPunct="0"/>
            <a:r>
              <a:rPr lang="ru-RU" dirty="0"/>
              <a:t>Некоторые изображения полностью приобретают условный характер. Подобные рисунки получили название </a:t>
            </a:r>
            <a:r>
              <a:rPr lang="ru-RU" i="1" dirty="0"/>
              <a:t>условных пиктограмм</a:t>
            </a:r>
            <a:r>
              <a:rPr lang="ru-RU" dirty="0"/>
              <a:t>.</a:t>
            </a:r>
          </a:p>
          <a:p>
            <a:pPr hangingPunct="0"/>
            <a:r>
              <a:rPr lang="ru-RU" dirty="0"/>
              <a:t>Каковы же характерные особенности этого вида письменности?</a:t>
            </a:r>
          </a:p>
          <a:p>
            <a:pPr hangingPunct="0"/>
            <a:r>
              <a:rPr lang="ru-RU" dirty="0"/>
              <a:t>Во-первых, доступность пиктографии. При использовании наглядно-изобразительных средств пиктограмма может быть доступна и понятна любому адресату.</a:t>
            </a:r>
          </a:p>
          <a:p>
            <a:pPr hangingPunct="0"/>
            <a:r>
              <a:rPr lang="ru-RU" dirty="0"/>
              <a:t>Во-вторых, поскольку пиктография не передает особенности звучащей речи, она не связана ни с каким конкретным языком, представляя собой письмо международное.</a:t>
            </a:r>
          </a:p>
          <a:p>
            <a:pPr hangingPunct="0"/>
            <a:r>
              <a:rPr lang="ru-RU" dirty="0"/>
              <a:t>В-третьих, не будучи связанной ни с каким конкретным языком, пиктография не требует специального обучения грамоте.</a:t>
            </a:r>
          </a:p>
          <a:p>
            <a:pPr marL="0" indent="0">
              <a:buNone/>
            </a:pPr>
            <a:endParaRPr lang="ru-RU" dirty="0"/>
          </a:p>
        </p:txBody>
      </p:sp>
    </p:spTree>
    <p:extLst>
      <p:ext uri="{BB962C8B-B14F-4D97-AF65-F5344CB8AC3E}">
        <p14:creationId xmlns:p14="http://schemas.microsoft.com/office/powerpoint/2010/main" val="13529117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Пиктография</a:t>
            </a:r>
            <a:endParaRPr lang="ru-RU" dirty="0"/>
          </a:p>
        </p:txBody>
      </p:sp>
      <p:sp>
        <p:nvSpPr>
          <p:cNvPr id="3" name="Содержимое 2"/>
          <p:cNvSpPr>
            <a:spLocks noGrp="1"/>
          </p:cNvSpPr>
          <p:nvPr>
            <p:ph idx="1"/>
          </p:nvPr>
        </p:nvSpPr>
        <p:spPr/>
        <p:txBody>
          <a:bodyPr>
            <a:normAutofit fontScale="55000" lnSpcReduction="20000"/>
          </a:bodyPr>
          <a:lstStyle/>
          <a:p>
            <a:pPr hangingPunct="0"/>
            <a:r>
              <a:rPr lang="ru-RU" dirty="0"/>
              <a:t>Почему же, все-таки, на определенном этапе своего развития человечество отказалось от этого, столь удобного и доступного способа передачи информации?</a:t>
            </a:r>
          </a:p>
          <a:p>
            <a:pPr hangingPunct="0"/>
            <a:r>
              <a:rPr lang="ru-RU" dirty="0"/>
              <a:t>Причин тому несколько.</a:t>
            </a:r>
          </a:p>
          <a:p>
            <a:pPr hangingPunct="0"/>
            <a:r>
              <a:rPr lang="ru-RU" dirty="0"/>
              <a:t>Прежде всего, пиктография являлась письмом примитивным, неупорядоченным, и, следовательно, допускала разночтения сообщений.</a:t>
            </a:r>
          </a:p>
          <a:p>
            <a:pPr hangingPunct="0"/>
            <a:r>
              <a:rPr lang="ru-RU" dirty="0"/>
              <a:t>Кроме того, пиктография не позволяла передавать сложные сообщения, содержащие абстрактные понятия. Как уже отмечалось, письменность развивалась параллельно с развитием человеческого мышления, усилением его способности к абстрагированию (как, например, при помощи наглядно-изобразительных пиктограмм передать такие понятия, как счастье, радость, зависть, бодрость и т.п.).</a:t>
            </a:r>
          </a:p>
          <a:p>
            <a:r>
              <a:rPr lang="ru-RU" dirty="0"/>
              <a:t>Еще одна причина заключалась в том, что на изготовление пиктограмм приходилось затрачивать немало усилий и времени, в особенности при использовании в качестве материала камня, что также заставляло искать иные, более быстрые и удобные способы передачи информации.</a:t>
            </a:r>
            <a:r>
              <a:rPr lang="ru-RU" dirty="0" smtClean="0">
                <a:effectLst/>
              </a:rPr>
              <a:t> </a:t>
            </a:r>
            <a:endParaRPr lang="ru-RU" dirty="0"/>
          </a:p>
        </p:txBody>
      </p:sp>
    </p:spTree>
    <p:extLst>
      <p:ext uri="{BB962C8B-B14F-4D97-AF65-F5344CB8AC3E}">
        <p14:creationId xmlns:p14="http://schemas.microsoft.com/office/powerpoint/2010/main" val="13591430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Пиктография</a:t>
            </a:r>
            <a:endParaRPr lang="ru-RU" dirty="0"/>
          </a:p>
        </p:txBody>
      </p:sp>
      <p:sp>
        <p:nvSpPr>
          <p:cNvPr id="3" name="Содержимое 2"/>
          <p:cNvSpPr>
            <a:spLocks noGrp="1"/>
          </p:cNvSpPr>
          <p:nvPr>
            <p:ph idx="1"/>
          </p:nvPr>
        </p:nvSpPr>
        <p:spPr/>
        <p:txBody>
          <a:bodyPr/>
          <a:lstStyle/>
          <a:p>
            <a:pPr marL="0" indent="0">
              <a:buNone/>
            </a:pPr>
            <a:r>
              <a:rPr lang="ru-RU" dirty="0" smtClean="0"/>
              <a:t>Тем не менее, использование пиктограмм сохраняется и в современную эпоху.</a:t>
            </a:r>
          </a:p>
          <a:p>
            <a:pPr marL="0" indent="0">
              <a:buNone/>
            </a:pPr>
            <a:endParaRPr lang="ru-RU" dirty="0"/>
          </a:p>
        </p:txBody>
      </p:sp>
      <p:pic>
        <p:nvPicPr>
          <p:cNvPr id="4" name="Изображение 3"/>
          <p:cNvPicPr>
            <a:picLocks noChangeAspect="1"/>
          </p:cNvPicPr>
          <p:nvPr/>
        </p:nvPicPr>
        <p:blipFill>
          <a:blip r:embed="rId2"/>
          <a:stretch>
            <a:fillRect/>
          </a:stretch>
        </p:blipFill>
        <p:spPr>
          <a:xfrm>
            <a:off x="605288" y="2706640"/>
            <a:ext cx="521130" cy="1035705"/>
          </a:xfrm>
          <a:prstGeom prst="rect">
            <a:avLst/>
          </a:prstGeom>
        </p:spPr>
      </p:pic>
      <p:pic>
        <p:nvPicPr>
          <p:cNvPr id="5" name="Изображение 4"/>
          <p:cNvPicPr>
            <a:picLocks noChangeAspect="1"/>
          </p:cNvPicPr>
          <p:nvPr/>
        </p:nvPicPr>
        <p:blipFill>
          <a:blip r:embed="rId3"/>
          <a:stretch>
            <a:fillRect/>
          </a:stretch>
        </p:blipFill>
        <p:spPr>
          <a:xfrm>
            <a:off x="2501900" y="2857500"/>
            <a:ext cx="4127500" cy="1130300"/>
          </a:xfrm>
          <a:prstGeom prst="rect">
            <a:avLst/>
          </a:prstGeom>
        </p:spPr>
      </p:pic>
      <p:pic>
        <p:nvPicPr>
          <p:cNvPr id="6" name="Изображение 5"/>
          <p:cNvPicPr>
            <a:picLocks noChangeAspect="1"/>
          </p:cNvPicPr>
          <p:nvPr/>
        </p:nvPicPr>
        <p:blipFill>
          <a:blip r:embed="rId4"/>
          <a:stretch>
            <a:fillRect/>
          </a:stretch>
        </p:blipFill>
        <p:spPr>
          <a:xfrm>
            <a:off x="457200" y="4108808"/>
            <a:ext cx="1907375" cy="1907375"/>
          </a:xfrm>
          <a:prstGeom prst="rect">
            <a:avLst/>
          </a:prstGeom>
        </p:spPr>
      </p:pic>
      <p:pic>
        <p:nvPicPr>
          <p:cNvPr id="8" name="Изображение 7"/>
          <p:cNvPicPr>
            <a:picLocks noChangeAspect="1"/>
          </p:cNvPicPr>
          <p:nvPr/>
        </p:nvPicPr>
        <p:blipFill>
          <a:blip r:embed="rId5"/>
          <a:stretch>
            <a:fillRect/>
          </a:stretch>
        </p:blipFill>
        <p:spPr>
          <a:xfrm>
            <a:off x="3751179" y="4267278"/>
            <a:ext cx="1850525" cy="1850525"/>
          </a:xfrm>
          <a:prstGeom prst="rect">
            <a:avLst/>
          </a:prstGeom>
        </p:spPr>
      </p:pic>
    </p:spTree>
    <p:extLst>
      <p:ext uri="{BB962C8B-B14F-4D97-AF65-F5344CB8AC3E}">
        <p14:creationId xmlns:p14="http://schemas.microsoft.com/office/powerpoint/2010/main" val="12898134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rmAutofit/>
          </a:bodyPr>
          <a:lstStyle/>
          <a:p>
            <a:r>
              <a:rPr lang="ru-RU" dirty="0" smtClean="0"/>
              <a:t>Идеографическое письмо</a:t>
            </a:r>
            <a:endParaRPr lang="ru-RU" dirty="0"/>
          </a:p>
        </p:txBody>
      </p:sp>
      <p:sp>
        <p:nvSpPr>
          <p:cNvPr id="3" name="Содержимое 2"/>
          <p:cNvSpPr>
            <a:spLocks noGrp="1"/>
          </p:cNvSpPr>
          <p:nvPr>
            <p:ph idx="1"/>
          </p:nvPr>
        </p:nvSpPr>
        <p:spPr/>
        <p:txBody>
          <a:bodyPr>
            <a:normAutofit fontScale="62500" lnSpcReduction="20000"/>
          </a:bodyPr>
          <a:lstStyle/>
          <a:p>
            <a:pPr marL="0" indent="0">
              <a:buNone/>
            </a:pPr>
            <a:r>
              <a:rPr lang="ru-RU" dirty="0" err="1"/>
              <a:t>Н.А.Павленко</a:t>
            </a:r>
            <a:r>
              <a:rPr lang="ru-RU" dirty="0"/>
              <a:t> отмечает, что появление идеографического письма, пришедшего на смену пиктографии, связано с дальнейшим развитием человеческого мышления и, следовательно, языка, с приобретенной ими способностью ко все большим абстракциям, умением человека разлагать речь на элементы – слова. Сам термин идеография </a:t>
            </a:r>
            <a:r>
              <a:rPr lang="ru-RU" dirty="0" smtClean="0"/>
              <a:t>( </a:t>
            </a:r>
            <a:r>
              <a:rPr lang="en-US" dirty="0" smtClean="0"/>
              <a:t>idea</a:t>
            </a:r>
            <a:r>
              <a:rPr lang="ru-RU" dirty="0" smtClean="0"/>
              <a:t> </a:t>
            </a:r>
            <a:r>
              <a:rPr lang="ru-RU" dirty="0"/>
              <a:t>– понятие) указывает на способность этого письма передавать отвлеченные понятия, воплощенные в словах. Иногда вместо термина идеография употребляют термин логография– на том основании, что графические знаки связываются непосредственно с языковой единицей – словом. Однако, как указывает </a:t>
            </a:r>
            <a:r>
              <a:rPr lang="ru-RU" dirty="0" err="1"/>
              <a:t>Н.А.Павленко</a:t>
            </a:r>
            <a:r>
              <a:rPr lang="ru-RU" dirty="0"/>
              <a:t>, знаки эти связывались не со словами как таковыми, т.е. в их грамматическом и фонетическом оформлении, а с содержанием, значением слов, по-разному произносимых в различных языках. Именно поэтому идеографическое письмо может быть понято говорящими на различных диалектах одного и того же языка или даже на разных  близкородственных языках. </a:t>
            </a:r>
          </a:p>
          <a:p>
            <a:pPr marL="0" indent="0">
              <a:buNone/>
            </a:pPr>
            <a:endParaRPr lang="ru-RU" dirty="0"/>
          </a:p>
        </p:txBody>
      </p:sp>
    </p:spTree>
    <p:extLst>
      <p:ext uri="{BB962C8B-B14F-4D97-AF65-F5344CB8AC3E}">
        <p14:creationId xmlns:p14="http://schemas.microsoft.com/office/powerpoint/2010/main" val="13158517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Идеографическое письмо</a:t>
            </a:r>
            <a:endParaRPr lang="ru-RU" dirty="0"/>
          </a:p>
        </p:txBody>
      </p:sp>
      <p:pic>
        <p:nvPicPr>
          <p:cNvPr id="4" name="Содержимое 3"/>
          <p:cNvPicPr>
            <a:picLocks noGrp="1" noChangeAspect="1"/>
          </p:cNvPicPr>
          <p:nvPr>
            <p:ph idx="1"/>
          </p:nvPr>
        </p:nvPicPr>
        <p:blipFill>
          <a:blip r:embed="rId2"/>
          <a:srcRect l="12262" r="12262"/>
          <a:stretch>
            <a:fillRect/>
          </a:stretch>
        </p:blipFill>
        <p:spPr>
          <a:xfrm>
            <a:off x="457200" y="1613704"/>
            <a:ext cx="4427512" cy="1323836"/>
          </a:xfrm>
        </p:spPr>
      </p:pic>
      <p:pic>
        <p:nvPicPr>
          <p:cNvPr id="5" name="Изображение 4"/>
          <p:cNvPicPr>
            <a:picLocks noChangeAspect="1"/>
          </p:cNvPicPr>
          <p:nvPr/>
        </p:nvPicPr>
        <p:blipFill>
          <a:blip r:embed="rId3"/>
          <a:stretch>
            <a:fillRect/>
          </a:stretch>
        </p:blipFill>
        <p:spPr>
          <a:xfrm>
            <a:off x="4884712" y="1613704"/>
            <a:ext cx="3213100" cy="2527300"/>
          </a:xfrm>
          <a:prstGeom prst="rect">
            <a:avLst/>
          </a:prstGeom>
        </p:spPr>
      </p:pic>
    </p:spTree>
    <p:extLst>
      <p:ext uri="{BB962C8B-B14F-4D97-AF65-F5344CB8AC3E}">
        <p14:creationId xmlns:p14="http://schemas.microsoft.com/office/powerpoint/2010/main" val="3357826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Идеографическое письмо</a:t>
            </a:r>
            <a:endParaRPr lang="ru-RU" dirty="0"/>
          </a:p>
        </p:txBody>
      </p:sp>
      <p:sp>
        <p:nvSpPr>
          <p:cNvPr id="3" name="Содержимое 2"/>
          <p:cNvSpPr>
            <a:spLocks noGrp="1"/>
          </p:cNvSpPr>
          <p:nvPr>
            <p:ph idx="1"/>
          </p:nvPr>
        </p:nvSpPr>
        <p:spPr/>
        <p:txBody>
          <a:bodyPr>
            <a:normAutofit fontScale="47500" lnSpcReduction="20000"/>
          </a:bodyPr>
          <a:lstStyle/>
          <a:p>
            <a:pPr hangingPunct="0"/>
            <a:r>
              <a:rPr lang="ru-RU" dirty="0"/>
              <a:t>О</a:t>
            </a:r>
            <a:r>
              <a:rPr lang="ru-RU" dirty="0" smtClean="0"/>
              <a:t>тличие </a:t>
            </a:r>
            <a:r>
              <a:rPr lang="ru-RU" dirty="0"/>
              <a:t>идеографического письма от пиктографического.</a:t>
            </a:r>
          </a:p>
          <a:p>
            <a:pPr hangingPunct="0"/>
            <a:r>
              <a:rPr lang="ru-RU" dirty="0"/>
              <a:t>Во-первых, идеографическое письмо фиксирует сообщение дословно и  передает, кроме словесного состава, также и словопорядок. </a:t>
            </a:r>
          </a:p>
          <a:p>
            <a:pPr hangingPunct="0"/>
            <a:r>
              <a:rPr lang="ru-RU" dirty="0"/>
              <a:t>Во-вторых, оно уже имеет строго установленные и устойчивые начертания графических знаков. Здесь пишущий не изобретает знаки, как это было в пиктографии, а берет их из готового набора. </a:t>
            </a:r>
          </a:p>
          <a:p>
            <a:pPr hangingPunct="0"/>
            <a:r>
              <a:rPr lang="ru-RU" dirty="0"/>
              <a:t>В-третьих, внутри идеографического письма уже возникают зачатки более совершенного вида письма – слогового: здесь имеются возникают даже идеограммы, обозначающие значимые части слова (морфемы).</a:t>
            </a:r>
          </a:p>
          <a:p>
            <a:pPr hangingPunct="0"/>
            <a:r>
              <a:rPr lang="ru-RU" dirty="0"/>
              <a:t>Идеографическое письмо возникло на основе пиктографии. Происходило это следующим образом. Постепенно каждый отдельный знак пиктограммы стал обозначать отдельное понятие, так что примитивные пиктограммы начали выступать в качестве условных знаков как при обозначении отвлеченных понятий, так и при обозначении конкретных предметов. При этом постепенно создавался набор определенных знаков, соответствующих тем или иным словам.</a:t>
            </a:r>
          </a:p>
          <a:p>
            <a:pPr hangingPunct="0"/>
            <a:r>
              <a:rPr lang="ru-RU" dirty="0"/>
              <a:t>Так пиктографическое письмо преобразовалось в более совершенное и упорядоченное письмо идеографическое. Поскольку этот процесс был также длительным и занял несколько тысячелетий, то установить точную дату появления идеографии представляется затруднительным.</a:t>
            </a:r>
          </a:p>
          <a:p>
            <a:pPr marL="0" indent="0">
              <a:buNone/>
            </a:pPr>
            <a:endParaRPr lang="ru-RU" dirty="0"/>
          </a:p>
        </p:txBody>
      </p:sp>
    </p:spTree>
    <p:extLst>
      <p:ext uri="{BB962C8B-B14F-4D97-AF65-F5344CB8AC3E}">
        <p14:creationId xmlns:p14="http://schemas.microsoft.com/office/powerpoint/2010/main" val="31058562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Идеографическое письмо</a:t>
            </a:r>
            <a:endParaRPr lang="ru-RU" dirty="0"/>
          </a:p>
        </p:txBody>
      </p:sp>
      <p:sp>
        <p:nvSpPr>
          <p:cNvPr id="3" name="Содержимое 2"/>
          <p:cNvSpPr>
            <a:spLocks noGrp="1"/>
          </p:cNvSpPr>
          <p:nvPr>
            <p:ph idx="1"/>
          </p:nvPr>
        </p:nvSpPr>
        <p:spPr/>
        <p:txBody>
          <a:bodyPr>
            <a:normAutofit fontScale="40000" lnSpcReduction="20000"/>
          </a:bodyPr>
          <a:lstStyle/>
          <a:p>
            <a:pPr hangingPunct="0"/>
            <a:r>
              <a:rPr lang="ru-RU" dirty="0"/>
              <a:t>В развитии идеографического письма можно выделить несколько стадий. </a:t>
            </a:r>
          </a:p>
          <a:p>
            <a:pPr hangingPunct="0"/>
            <a:r>
              <a:rPr lang="ru-RU" dirty="0"/>
              <a:t>Начальной стадией является рисуночная идеография. На этой ступени рисунки могли иметь два значения: 1. прямое, выступая как пиктограммы (рисунки глаз, змея, черепаха, обозначающие соответствующие предметы); 2. Переносное, являясь уже идеограммами, где указанные рисунки обозначали не глаз, змею и черепаху, а зрение, жизнь, успех.</a:t>
            </a:r>
          </a:p>
          <a:p>
            <a:pPr hangingPunct="0"/>
            <a:r>
              <a:rPr lang="ru-RU" dirty="0"/>
              <a:t>Поскольку на этом этапе развития письма один и тот же рисунок в одном и том же тексте мог выступать то в прямом, то в переносном значении, как это было в ранней египетской и китайской письменностях, то впоследствии это создавало большие трудности при расшифровке  древних памятников письменности.</a:t>
            </a:r>
          </a:p>
          <a:p>
            <a:pPr hangingPunct="0"/>
            <a:r>
              <a:rPr lang="ru-RU" dirty="0"/>
              <a:t>Становлению идеографического письма способствовало также расчленение условных пиктограмм на отдельные элементы, каждый из которых приобретал самостоятельное смысловое значение, становился устойчивым, превращаясь в условный знак словесного смысла. Кроме того, в качестве отдельных знаков рисуночной идеографии стали выступать изображения предметных способов общения, которыми отдельные народы пользовались еще до всякого изобретения письменности. Эти предметные способы общения (дымящаяся трубка у индейцев и т.п.) постепенно подвергались графическому изображению, выступая уже как идеограммы.</a:t>
            </a:r>
          </a:p>
          <a:p>
            <a:pPr hangingPunct="0"/>
            <a:r>
              <a:rPr lang="ru-RU" dirty="0"/>
              <a:t>Стимулом для дальнейшего развития идеографического письма послужили возникновение древних государств, развитие торговли. В связи с расширением торговых связей, а также укреплением государственного строя появилась потребность писать быстрее, передавать более сложные и длинные тексты, что привело к большей схематизации рисунков, к превращению их в еще более условные знаки – иероглифы. Так на основе рисуночной идеографии возникло иероглифическое ( от </a:t>
            </a:r>
            <a:r>
              <a:rPr lang="ru-RU" dirty="0" err="1"/>
              <a:t>греч.hieros</a:t>
            </a:r>
            <a:r>
              <a:rPr lang="ru-RU" dirty="0"/>
              <a:t> – священный, </a:t>
            </a:r>
            <a:r>
              <a:rPr lang="ru-RU" dirty="0" err="1"/>
              <a:t>glyphe</a:t>
            </a:r>
            <a:r>
              <a:rPr lang="ru-RU" dirty="0"/>
              <a:t> --  резьба) письмо – высший этап развития идеографии. </a:t>
            </a:r>
          </a:p>
          <a:p>
            <a:pPr marL="0" indent="0">
              <a:buNone/>
            </a:pPr>
            <a:endParaRPr lang="ru-RU" dirty="0"/>
          </a:p>
        </p:txBody>
      </p:sp>
    </p:spTree>
    <p:extLst>
      <p:ext uri="{BB962C8B-B14F-4D97-AF65-F5344CB8AC3E}">
        <p14:creationId xmlns:p14="http://schemas.microsoft.com/office/powerpoint/2010/main" val="36354335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rmAutofit fontScale="90000"/>
          </a:bodyPr>
          <a:lstStyle/>
          <a:p>
            <a:r>
              <a:rPr lang="ru-RU" dirty="0" smtClean="0"/>
              <a:t>Слоговое (силлабическое) письмо</a:t>
            </a:r>
            <a:endParaRPr lang="ru-RU" dirty="0"/>
          </a:p>
        </p:txBody>
      </p:sp>
      <p:sp>
        <p:nvSpPr>
          <p:cNvPr id="3" name="Содержимое 2"/>
          <p:cNvSpPr>
            <a:spLocks noGrp="1"/>
          </p:cNvSpPr>
          <p:nvPr>
            <p:ph idx="1"/>
          </p:nvPr>
        </p:nvSpPr>
        <p:spPr/>
        <p:txBody>
          <a:bodyPr>
            <a:normAutofit fontScale="47500" lnSpcReduction="20000"/>
          </a:bodyPr>
          <a:lstStyle/>
          <a:p>
            <a:pPr hangingPunct="0"/>
            <a:r>
              <a:rPr lang="ru-RU" dirty="0"/>
              <a:t>Слоговым, или силлабическим (греч. </a:t>
            </a:r>
            <a:r>
              <a:rPr lang="ru-RU" dirty="0" err="1"/>
              <a:t>силлабе</a:t>
            </a:r>
            <a:r>
              <a:rPr lang="ru-RU" dirty="0"/>
              <a:t> – слог), называется такое письмо, в котором каждый графический знак обозначает такую единицу языка, как слог. В общей истории развития письменности слоговое письмо возникло позже идеографического. Если появление древнейших идеографических систем относится к 4-3 тысячелетиям до н.э., то слоговых – ко 2-1 тысячелетиям до н.э. и даже к 1 тысячелетию н.э.</a:t>
            </a:r>
          </a:p>
          <a:p>
            <a:pPr hangingPunct="0"/>
            <a:r>
              <a:rPr lang="ru-RU" dirty="0"/>
              <a:t>Исследователи указывают ряд причин такое позднего формирования слогового письма. </a:t>
            </a:r>
          </a:p>
          <a:p>
            <a:pPr hangingPunct="0"/>
            <a:r>
              <a:rPr lang="ru-RU" dirty="0"/>
              <a:t>Во-первых, разложение речи на фонетические единицы(слоги) по сравнению с разделением ее на смысловые единицы (слова) значительно труднее, поскольку предполагает более развитую способность мышления к анализу. </a:t>
            </a:r>
          </a:p>
          <a:p>
            <a:pPr hangingPunct="0"/>
            <a:r>
              <a:rPr lang="ru-RU" dirty="0"/>
              <a:t>Во-вторых, отсутствие непосредственной наглядной связи между слогом и слоговым знаком, тогда как между словом и соответствующей ему идеограммой такая связь существовала, особенно на начальных этапах развития идеографического письма. </a:t>
            </a:r>
          </a:p>
          <a:p>
            <a:pPr hangingPunct="0"/>
            <a:r>
              <a:rPr lang="ru-RU" dirty="0"/>
              <a:t>В -третьих, консервативным влиянием жреческих каст, профессиональных писцов и ученой бюрократии, стремившихся к монополизации письма и препятствовавших его упрощению и общедоступности.</a:t>
            </a:r>
          </a:p>
          <a:p>
            <a:pPr hangingPunct="0"/>
            <a:r>
              <a:rPr lang="ru-RU" dirty="0"/>
              <a:t>Есть все основания полагать, что слоговое письмо развилось постепенно внутри идеографического, когда возникла необходимость передавать многосложные имена собственные. Для их передачи стали использовать созвучные слова собственного языка, которые являлись односложными. Так постепенно звучащая и письменная речь стали приходить в некоторое соответствие между собой, что впоследствии привело к созданию буквенно-звукового письма.</a:t>
            </a:r>
          </a:p>
          <a:p>
            <a:pPr marL="0" indent="0">
              <a:buNone/>
            </a:pPr>
            <a:endParaRPr lang="ru-RU" dirty="0"/>
          </a:p>
        </p:txBody>
      </p:sp>
    </p:spTree>
    <p:extLst>
      <p:ext uri="{BB962C8B-B14F-4D97-AF65-F5344CB8AC3E}">
        <p14:creationId xmlns:p14="http://schemas.microsoft.com/office/powerpoint/2010/main" val="31117910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Буквенно-звуковое письмо</a:t>
            </a:r>
            <a:endParaRPr lang="ru-RU" dirty="0"/>
          </a:p>
        </p:txBody>
      </p:sp>
      <p:sp>
        <p:nvSpPr>
          <p:cNvPr id="3" name="Содержимое 2"/>
          <p:cNvSpPr>
            <a:spLocks noGrp="1"/>
          </p:cNvSpPr>
          <p:nvPr>
            <p:ph idx="1"/>
          </p:nvPr>
        </p:nvSpPr>
        <p:spPr/>
        <p:txBody>
          <a:bodyPr>
            <a:normAutofit fontScale="55000" lnSpcReduction="20000"/>
          </a:bodyPr>
          <a:lstStyle/>
          <a:p>
            <a:pPr hangingPunct="0"/>
            <a:r>
              <a:rPr lang="ru-RU" dirty="0"/>
              <a:t>Буквенно-звуковым принято называть письмо, в котором каждый графический знак (буква) обозначает не целое слово и не слог, а отдельный типовой звук – фонему. Поэтому буквенно-звуковое письмо иногда называют </a:t>
            </a:r>
            <a:r>
              <a:rPr lang="ru-RU" dirty="0" err="1"/>
              <a:t>фонемографическим</a:t>
            </a:r>
            <a:r>
              <a:rPr lang="ru-RU" dirty="0"/>
              <a:t>.</a:t>
            </a:r>
          </a:p>
          <a:p>
            <a:pPr hangingPunct="0"/>
            <a:r>
              <a:rPr lang="ru-RU" dirty="0"/>
              <a:t>В общей истории письма буквенно-звуковое письмо сформировалось значительно позднее слогового. По мнению некоторых исследователей, это объясняется тем, что буквенно-звуковые системы предполагают уже более развитую способность к разложению речи на простейшие ее элементы – звуки(фонемы), чем это наблюдалось в период формирования предшествующих письменных систем.</a:t>
            </a:r>
          </a:p>
          <a:p>
            <a:pPr hangingPunct="0"/>
            <a:r>
              <a:rPr lang="ru-RU" dirty="0"/>
              <a:t>Возникновение буквенно-звукового письма было несомненным шагом вперед, так как облегчало передачу языка на большие расстояния при помощи минимального набора письменных знаков, способствовало распространению грамотности.</a:t>
            </a:r>
          </a:p>
          <a:p>
            <a:pPr hangingPunct="0"/>
            <a:r>
              <a:rPr lang="ru-RU" dirty="0"/>
              <a:t>Буквенно-звуковое письмо выступает в двух разновидностях: консонантно-звуковое и </a:t>
            </a:r>
            <a:r>
              <a:rPr lang="ru-RU" dirty="0" err="1"/>
              <a:t>вокализованно</a:t>
            </a:r>
            <a:r>
              <a:rPr lang="ru-RU" dirty="0"/>
              <a:t>-звуковое.</a:t>
            </a:r>
          </a:p>
          <a:p>
            <a:pPr hangingPunct="0"/>
            <a:r>
              <a:rPr lang="ru-RU" dirty="0"/>
              <a:t>Консонантное письмо получило свое название потому, что его знаками обозначались только согласные звуки (консонанты). Оно является древнейшей разновидностью буквенно-звукового письма.</a:t>
            </a:r>
          </a:p>
          <a:p>
            <a:pPr marL="0" indent="0">
              <a:buNone/>
            </a:pPr>
            <a:endParaRPr lang="ru-RU" dirty="0"/>
          </a:p>
        </p:txBody>
      </p:sp>
    </p:spTree>
    <p:extLst>
      <p:ext uri="{BB962C8B-B14F-4D97-AF65-F5344CB8AC3E}">
        <p14:creationId xmlns:p14="http://schemas.microsoft.com/office/powerpoint/2010/main" val="31382412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Буквенно-звуковое письмо</a:t>
            </a:r>
            <a:endParaRPr lang="ru-RU" dirty="0"/>
          </a:p>
        </p:txBody>
      </p:sp>
      <p:sp>
        <p:nvSpPr>
          <p:cNvPr id="3" name="Содержимое 2"/>
          <p:cNvSpPr>
            <a:spLocks noGrp="1"/>
          </p:cNvSpPr>
          <p:nvPr>
            <p:ph idx="1"/>
          </p:nvPr>
        </p:nvSpPr>
        <p:spPr/>
        <p:txBody>
          <a:bodyPr>
            <a:normAutofit fontScale="55000" lnSpcReduction="20000"/>
          </a:bodyPr>
          <a:lstStyle/>
          <a:p>
            <a:pPr hangingPunct="0"/>
            <a:r>
              <a:rPr lang="ru-RU" dirty="0"/>
              <a:t>К этим системам письма относятся финикийская, древнееврейская, арамейская, арабская системы письма. Консонантно-звуковые системы письма возникали и закреплялись преимущественно в тех языках, где значение, заключенное в корне, связано с согласными звуками (фонемами), которые и обозначались на письме определенными буквами. Под фонемами в данном случае имеются в виду те звуки данного языка, при изменении которых обычно меняется и значение слова : </a:t>
            </a:r>
            <a:r>
              <a:rPr lang="ru-RU" u="sng" dirty="0"/>
              <a:t>д</a:t>
            </a:r>
            <a:r>
              <a:rPr lang="ru-RU" dirty="0"/>
              <a:t>ом, </a:t>
            </a:r>
            <a:r>
              <a:rPr lang="ru-RU" u="sng" dirty="0"/>
              <a:t>т</a:t>
            </a:r>
            <a:r>
              <a:rPr lang="ru-RU" dirty="0"/>
              <a:t>ом, </a:t>
            </a:r>
            <a:r>
              <a:rPr lang="ru-RU" u="sng" dirty="0"/>
              <a:t>к</a:t>
            </a:r>
            <a:r>
              <a:rPr lang="ru-RU" dirty="0"/>
              <a:t>ом, </a:t>
            </a:r>
            <a:r>
              <a:rPr lang="ru-RU" u="sng" dirty="0"/>
              <a:t>л</a:t>
            </a:r>
            <a:r>
              <a:rPr lang="ru-RU" dirty="0"/>
              <a:t>ом, </a:t>
            </a:r>
            <a:r>
              <a:rPr lang="ru-RU" u="sng" dirty="0"/>
              <a:t>с</a:t>
            </a:r>
            <a:r>
              <a:rPr lang="ru-RU" dirty="0"/>
              <a:t>ом; д</a:t>
            </a:r>
            <a:r>
              <a:rPr lang="ru-RU" u="sng" dirty="0"/>
              <a:t>о</a:t>
            </a:r>
            <a:r>
              <a:rPr lang="ru-RU" dirty="0"/>
              <a:t>м, д</a:t>
            </a:r>
            <a:r>
              <a:rPr lang="ru-RU" u="sng" dirty="0"/>
              <a:t>у</a:t>
            </a:r>
            <a:r>
              <a:rPr lang="ru-RU" dirty="0"/>
              <a:t>м, д</a:t>
            </a:r>
            <a:r>
              <a:rPr lang="ru-RU" u="sng" dirty="0"/>
              <a:t>а</a:t>
            </a:r>
            <a:r>
              <a:rPr lang="ru-RU" dirty="0"/>
              <a:t>м, д</a:t>
            </a:r>
            <a:r>
              <a:rPr lang="ru-RU" u="sng" dirty="0"/>
              <a:t>ы</a:t>
            </a:r>
            <a:r>
              <a:rPr lang="ru-RU" dirty="0"/>
              <a:t>м.</a:t>
            </a:r>
          </a:p>
          <a:p>
            <a:r>
              <a:rPr lang="ru-RU" dirty="0"/>
              <a:t>Гласные звуки, </a:t>
            </a:r>
            <a:r>
              <a:rPr lang="ru-RU" dirty="0" err="1"/>
              <a:t>прослаиваясь</a:t>
            </a:r>
            <a:r>
              <a:rPr lang="ru-RU" dirty="0"/>
              <a:t> между согласными, служили для образования грамматических форм и производных слов. Гласные не имели отдельных букв для своего обозначения и примысливались при чтении. Это создавало более экономное письмо, однако делало его менее точным и нередко затрудняло понимание написанного. В связи с этим в некоторых языках, например, в еврейском и арабском, со временем стали обозначать и гласные, используя особые различительные знаки, надстрочные и подстрочные, правда, не всегда последовательно.</a:t>
            </a:r>
            <a:r>
              <a:rPr lang="ru-RU" dirty="0" smtClean="0">
                <a:effectLst/>
              </a:rPr>
              <a:t> </a:t>
            </a:r>
            <a:endParaRPr lang="ru-RU" dirty="0"/>
          </a:p>
        </p:txBody>
      </p:sp>
    </p:spTree>
    <p:extLst>
      <p:ext uri="{BB962C8B-B14F-4D97-AF65-F5344CB8AC3E}">
        <p14:creationId xmlns:p14="http://schemas.microsoft.com/office/powerpoint/2010/main" val="2623998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Буквенно-звуковое письмо</a:t>
            </a:r>
            <a:endParaRPr lang="ru-RU" dirty="0"/>
          </a:p>
        </p:txBody>
      </p:sp>
      <p:sp>
        <p:nvSpPr>
          <p:cNvPr id="3" name="Содержимое 2"/>
          <p:cNvSpPr>
            <a:spLocks noGrp="1"/>
          </p:cNvSpPr>
          <p:nvPr>
            <p:ph idx="1"/>
          </p:nvPr>
        </p:nvSpPr>
        <p:spPr/>
        <p:txBody>
          <a:bodyPr>
            <a:normAutofit fontScale="62500" lnSpcReduction="20000"/>
          </a:bodyPr>
          <a:lstStyle/>
          <a:p>
            <a:pPr marL="0" indent="0">
              <a:buNone/>
            </a:pPr>
            <a:r>
              <a:rPr lang="ru-RU" dirty="0"/>
              <a:t>Алфавит был придуман </a:t>
            </a:r>
            <a:r>
              <a:rPr lang="ru-RU" dirty="0" err="1"/>
              <a:t>финикицами</a:t>
            </a:r>
            <a:r>
              <a:rPr lang="ru-RU" dirty="0"/>
              <a:t>. Он состоял из 22 графических знаков, расположенных друг за другом в строгой последовательности. Каждый знак (буква) обозначал определенный согласный или полугласный звук (фонему). Финикийские буквы имели весьма удобную и простую для написания и запоминания форму. Названия букв даны по </a:t>
            </a:r>
            <a:r>
              <a:rPr lang="ru-RU" dirty="0" err="1"/>
              <a:t>акрофоническому</a:t>
            </a:r>
            <a:r>
              <a:rPr lang="ru-RU" dirty="0"/>
              <a:t> принципу, т.е. звуковое значение буквы всегда соответствует первому звуку в названии буквы (б – бет, л – </a:t>
            </a:r>
            <a:r>
              <a:rPr lang="ru-RU" dirty="0" err="1"/>
              <a:t>лямед</a:t>
            </a:r>
            <a:r>
              <a:rPr lang="ru-RU" dirty="0"/>
              <a:t>, х – </a:t>
            </a:r>
            <a:r>
              <a:rPr lang="ru-RU" dirty="0" err="1"/>
              <a:t>хет</a:t>
            </a:r>
            <a:r>
              <a:rPr lang="ru-RU" dirty="0"/>
              <a:t>). Правда, первоначальные названия финикийских букв до нас не дошли, однако предполагают, что они ничем не отличались от названий букв, заимствованных у финикийцев другими семитскими народами, в частности древними евреями. Писали финикийцы горизонтальными строками справа налево. В древнейших финикийских надписях слова разделялись вертикальными линиями, С 8 века до н.э. эти разделы исчезают и тексты пишутся подряд без указания на промежуток между словами. По мере развития финикийского письма его буквы становятся длинными и узкими.</a:t>
            </a:r>
          </a:p>
          <a:p>
            <a:pPr marL="0" indent="0">
              <a:buNone/>
            </a:pPr>
            <a:endParaRPr lang="ru-RU" dirty="0"/>
          </a:p>
        </p:txBody>
      </p:sp>
    </p:spTree>
    <p:extLst>
      <p:ext uri="{BB962C8B-B14F-4D97-AF65-F5344CB8AC3E}">
        <p14:creationId xmlns:p14="http://schemas.microsoft.com/office/powerpoint/2010/main" val="4285604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Буквенно-звуковое письмо</a:t>
            </a:r>
            <a:endParaRPr lang="ru-RU" dirty="0"/>
          </a:p>
        </p:txBody>
      </p:sp>
      <p:sp>
        <p:nvSpPr>
          <p:cNvPr id="3" name="Содержимое 2"/>
          <p:cNvSpPr>
            <a:spLocks noGrp="1"/>
          </p:cNvSpPr>
          <p:nvPr>
            <p:ph idx="1"/>
          </p:nvPr>
        </p:nvSpPr>
        <p:spPr/>
        <p:txBody>
          <a:bodyPr>
            <a:normAutofit fontScale="40000" lnSpcReduction="20000"/>
          </a:bodyPr>
          <a:lstStyle/>
          <a:p>
            <a:pPr hangingPunct="0"/>
            <a:r>
              <a:rPr lang="ru-RU" dirty="0"/>
              <a:t>Возникновение финикийского алфавита было для человечества огромным шагом вперед в совершенствовании письма. Впервые появляется чисто звуковое письмо, насчитывающее сравнительно небольшое количество графем, при помощи которых очень легко передать любое слово финикийского или родственного ему другого семитского языка, не прибегая ни к идеограммам, ни к детерминативам. В связи с этим письмо перестает быть искусством, доступным только посвященным. Оно становится достоянием если не всего общества, то большей его части.</a:t>
            </a:r>
          </a:p>
          <a:p>
            <a:pPr hangingPunct="0"/>
            <a:r>
              <a:rPr lang="ru-RU" dirty="0"/>
              <a:t>Все это, вероятно, послужило одной из причин такого быстрого распространения финикийского алфавита среди других народов начиная с 9 века до н.э. Как считают</a:t>
            </a:r>
            <a:r>
              <a:rPr lang="ru-RU"/>
              <a:t>, </a:t>
            </a:r>
            <a:r>
              <a:rPr lang="ru-RU" smtClean="0"/>
              <a:t>около </a:t>
            </a:r>
            <a:r>
              <a:rPr lang="ru-RU" dirty="0"/>
              <a:t>4/5 известных алфавитно-звуковых систем возникли непосредственно или опосредованно из финикийского письма.</a:t>
            </a:r>
          </a:p>
          <a:p>
            <a:pPr hangingPunct="0"/>
            <a:r>
              <a:rPr lang="ru-RU" dirty="0"/>
              <a:t>Однако финикийский алфавит имел ограниченные возможности, поскольку в нем не было гласных, и это приводило к двусмысленностям при чтении: написанный текст не передавал в полной мере звучание слов так, как они произносились. </a:t>
            </a:r>
            <a:r>
              <a:rPr lang="ru-RU" dirty="0" smtClean="0"/>
              <a:t>Пригодная для </a:t>
            </a:r>
            <a:r>
              <a:rPr lang="ru-RU" dirty="0"/>
              <a:t>передачи разговорной речи система была создана в Греции в период между 8-4 вв. до н.э. Греческий алфавит включал уже не только согласные, но также и гласные звуки.</a:t>
            </a:r>
          </a:p>
          <a:p>
            <a:pPr hangingPunct="0"/>
            <a:r>
              <a:rPr lang="ru-RU" dirty="0"/>
              <a:t>Именно он в своих основных чертах стал основой для последующих великих алфавитных систем письма, вплоть до распространения на Западе латинского алфавита.</a:t>
            </a:r>
          </a:p>
          <a:p>
            <a:pPr marL="0" indent="0">
              <a:buNone/>
            </a:pPr>
            <a:r>
              <a:rPr lang="ru-RU" dirty="0"/>
              <a:t>Таким образом, новые способы письма были вызваны к жизни благодаря социальной стимуляции, с одной стороны, и принципу внутренней экономии – с другой. В соответствии с этим принципом происходило сближение письменной речи с устной. Система греческого алфавита позволяла довести чтение до полного автоматизма. Абстрактность, связанная с системой усовершенствования алфавита, в значительной мере усилила естественную тенденцию письма к относительной независимости от того языка, для передачи которого он служит.</a:t>
            </a:r>
          </a:p>
          <a:p>
            <a:pPr marL="0" indent="0">
              <a:buNone/>
            </a:pPr>
            <a:endParaRPr lang="ru-RU" dirty="0"/>
          </a:p>
        </p:txBody>
      </p:sp>
    </p:spTree>
    <p:extLst>
      <p:ext uri="{BB962C8B-B14F-4D97-AF65-F5344CB8AC3E}">
        <p14:creationId xmlns:p14="http://schemas.microsoft.com/office/powerpoint/2010/main" val="37946037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rmAutofit fontScale="90000"/>
          </a:bodyPr>
          <a:lstStyle/>
          <a:p>
            <a:r>
              <a:rPr lang="ru-RU" dirty="0" smtClean="0"/>
              <a:t>Значение письменности в культуре</a:t>
            </a:r>
            <a:endParaRPr lang="ru-RU" dirty="0"/>
          </a:p>
        </p:txBody>
      </p:sp>
      <p:sp>
        <p:nvSpPr>
          <p:cNvPr id="3" name="Содержимое 2"/>
          <p:cNvSpPr>
            <a:spLocks noGrp="1"/>
          </p:cNvSpPr>
          <p:nvPr>
            <p:ph idx="1"/>
          </p:nvPr>
        </p:nvSpPr>
        <p:spPr/>
        <p:txBody>
          <a:bodyPr>
            <a:normAutofit fontScale="40000" lnSpcReduction="20000"/>
          </a:bodyPr>
          <a:lstStyle/>
          <a:p>
            <a:pPr marL="0" indent="0">
              <a:buNone/>
            </a:pPr>
            <a:r>
              <a:rPr lang="ru-RU" dirty="0" smtClean="0"/>
              <a:t>Устная культура</a:t>
            </a:r>
          </a:p>
          <a:p>
            <a:pPr>
              <a:buFontTx/>
              <a:buChar char="-"/>
            </a:pPr>
            <a:r>
              <a:rPr lang="ru-RU" dirty="0" smtClean="0"/>
              <a:t>Языковые значения специфичны и локальны. </a:t>
            </a:r>
            <a:r>
              <a:rPr lang="ru-RU" dirty="0" smtClean="0"/>
              <a:t>Как результат, коммуникации ограничены, а их участники в высокой степени зависят друг от друга во всех аспектах жизни</a:t>
            </a:r>
          </a:p>
          <a:p>
            <a:pPr>
              <a:buFontTx/>
              <a:buChar char="-"/>
            </a:pPr>
            <a:r>
              <a:rPr lang="ru-RU" dirty="0" smtClean="0"/>
              <a:t>Знание должно передаваться устно. </a:t>
            </a:r>
            <a:r>
              <a:rPr lang="ru-RU" dirty="0" smtClean="0"/>
              <a:t>Для передачи опыта и научению навыкам человеку надо показать и рассказать. Как следствие, в таком обществе умелые охотники, земледельцы, повивальные бабки и </a:t>
            </a:r>
            <a:r>
              <a:rPr lang="ru-RU" dirty="0" err="1" smtClean="0"/>
              <a:t>тп</a:t>
            </a:r>
            <a:r>
              <a:rPr lang="ru-RU" dirty="0" smtClean="0"/>
              <a:t> обладали особым статусом, являясь живым воплощением культуры.</a:t>
            </a:r>
          </a:p>
          <a:p>
            <a:pPr>
              <a:buFontTx/>
              <a:buChar char="-"/>
            </a:pPr>
            <a:r>
              <a:rPr lang="ru-RU" dirty="0" smtClean="0"/>
              <a:t>Память имеет особое значение. </a:t>
            </a:r>
            <a:r>
              <a:rPr lang="ru-RU" dirty="0" smtClean="0"/>
              <a:t>Как хранители культурных обычаев и традиций, старики</a:t>
            </a:r>
            <a:r>
              <a:rPr lang="en-US" dirty="0" smtClean="0"/>
              <a:t> </a:t>
            </a:r>
            <a:r>
              <a:rPr lang="ru-RU" dirty="0" smtClean="0"/>
              <a:t>особенно почитаемы – они ответственны за передачу знания последующим поколениям.</a:t>
            </a:r>
          </a:p>
          <a:p>
            <a:pPr>
              <a:buFontTx/>
              <a:buChar char="-"/>
            </a:pPr>
            <a:r>
              <a:rPr lang="ru-RU" dirty="0" smtClean="0"/>
              <a:t>Миф и история тесно сплетаются друг с другом. Высоко ценятся повествователи, они также являются создателями смыслов и передают то, что является важным для культуры.</a:t>
            </a:r>
          </a:p>
          <a:p>
            <a:pPr marL="0" indent="0">
              <a:buNone/>
            </a:pPr>
            <a:r>
              <a:rPr lang="ru-RU" dirty="0" smtClean="0"/>
              <a:t>Письменная культура</a:t>
            </a:r>
          </a:p>
          <a:p>
            <a:pPr>
              <a:buFontTx/>
              <a:buChar char="-"/>
            </a:pPr>
            <a:r>
              <a:rPr lang="ru-RU" dirty="0" smtClean="0"/>
              <a:t>Язык и значения становятся более однородными. С течением времени связь внутри сообществ становится менее тесной, а их члены в меньшей степени зависят друг от друга. </a:t>
            </a:r>
          </a:p>
          <a:p>
            <a:pPr>
              <a:buFontTx/>
              <a:buChar char="-"/>
            </a:pPr>
            <a:r>
              <a:rPr lang="ru-RU" dirty="0" smtClean="0"/>
              <a:t>Коммуникация может осуществляться на далеких расстояниях и длительных периодах времени. Благодаря тому, что знание может быть при помощи письменности, власть переходит от тех, кто обладает конкретными навыками и умениями, к тем, кто владеет письмом и умеет читать.</a:t>
            </a:r>
          </a:p>
          <a:p>
            <a:pPr>
              <a:buFontTx/>
              <a:buChar char="-"/>
            </a:pPr>
            <a:r>
              <a:rPr lang="ru-RU" dirty="0" smtClean="0"/>
              <a:t>Культурная память, история и миф могут быть зафиксированы на письме, что лишает старшее поколение и повествователей их статуса и приводит к формированию новых элит. </a:t>
            </a:r>
          </a:p>
          <a:p>
            <a:pPr marL="0" indent="0">
              <a:buNone/>
            </a:pPr>
            <a:endParaRPr lang="ru-RU" dirty="0" smtClean="0"/>
          </a:p>
          <a:p>
            <a:pPr marL="0" indent="0">
              <a:buNone/>
            </a:pPr>
            <a:r>
              <a:rPr lang="ru-RU" dirty="0" smtClean="0"/>
              <a:t>Культура перестает носить локальный, замкнутый характер. На смену общинам приходят империи. Образованность (умение читать и писать) ценится выше обладания </a:t>
            </a:r>
            <a:r>
              <a:rPr lang="ru-RU" smtClean="0"/>
              <a:t>конкретными умениями.</a:t>
            </a:r>
            <a:endParaRPr lang="ru-RU" dirty="0"/>
          </a:p>
        </p:txBody>
      </p:sp>
    </p:spTree>
    <p:extLst>
      <p:ext uri="{BB962C8B-B14F-4D97-AF65-F5344CB8AC3E}">
        <p14:creationId xmlns:p14="http://schemas.microsoft.com/office/powerpoint/2010/main" val="2116208054"/>
      </p:ext>
    </p:extLst>
  </p:cSld>
  <p:clrMapOvr>
    <a:masterClrMapping/>
  </p:clrMapOvr>
</p:sld>
</file>

<file path=ppt/theme/theme1.xml><?xml version="1.0" encoding="utf-8"?>
<a:theme xmlns:a="http://schemas.openxmlformats.org/drawingml/2006/main" name="Тема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143</TotalTime>
  <Words>3390</Words>
  <Application>Microsoft Macintosh PowerPoint</Application>
  <PresentationFormat>Экран (4:3)</PresentationFormat>
  <Paragraphs>104</Paragraphs>
  <Slides>25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Тема Office</vt:lpstr>
      <vt:lpstr>Лекция 2</vt:lpstr>
      <vt:lpstr>Вопросы лекции</vt:lpstr>
      <vt:lpstr>Дописьменные способы передачи информации</vt:lpstr>
      <vt:lpstr>Дописьменные способы передачи информации</vt:lpstr>
      <vt:lpstr>Дописьменные способы передачи  информации</vt:lpstr>
      <vt:lpstr>Дописьменные способы передачи информации</vt:lpstr>
      <vt:lpstr>Дописьменные способы передачи информации</vt:lpstr>
      <vt:lpstr>Дописьменные способы передачи информации</vt:lpstr>
      <vt:lpstr> Определение понятия письменности. Типология письменности. </vt:lpstr>
      <vt:lpstr>Пиктография</vt:lpstr>
      <vt:lpstr>Пиктография</vt:lpstr>
      <vt:lpstr>Пиктография</vt:lpstr>
      <vt:lpstr>Пиктография</vt:lpstr>
      <vt:lpstr>Пиктография</vt:lpstr>
      <vt:lpstr>Пиктография</vt:lpstr>
      <vt:lpstr>Идеографическое письмо</vt:lpstr>
      <vt:lpstr>Идеографическое письмо</vt:lpstr>
      <vt:lpstr>Идеографическое письмо</vt:lpstr>
      <vt:lpstr>Идеографическое письмо</vt:lpstr>
      <vt:lpstr>Слоговое (силлабическое) письмо</vt:lpstr>
      <vt:lpstr>Буквенно-звуковое письмо</vt:lpstr>
      <vt:lpstr>Буквенно-звуковое письмо</vt:lpstr>
      <vt:lpstr>Буквенно-звуковое письмо</vt:lpstr>
      <vt:lpstr>Буквенно-звуковое письмо</vt:lpstr>
      <vt:lpstr>Значение письменности в культуре</vt:lpstr>
    </vt:vector>
  </TitlesOfParts>
  <Company>EHU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 2</dc:title>
  <dc:creator>Veronika Furs</dc:creator>
  <cp:lastModifiedBy>Veronika Furs</cp:lastModifiedBy>
  <cp:revision>14</cp:revision>
  <dcterms:created xsi:type="dcterms:W3CDTF">2012-03-11T16:27:31Z</dcterms:created>
  <dcterms:modified xsi:type="dcterms:W3CDTF">2012-03-11T18:59:48Z</dcterms:modified>
</cp:coreProperties>
</file>