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7"/>
  </p:notesMasterIdLst>
  <p:handoutMasterIdLst>
    <p:handoutMasterId r:id="rId18"/>
  </p:handoutMasterIdLst>
  <p:sldIdLst>
    <p:sldId id="276" r:id="rId5"/>
    <p:sldId id="285" r:id="rId6"/>
    <p:sldId id="278" r:id="rId7"/>
    <p:sldId id="279" r:id="rId8"/>
    <p:sldId id="258" r:id="rId9"/>
    <p:sldId id="259" r:id="rId10"/>
    <p:sldId id="260" r:id="rId11"/>
    <p:sldId id="283" r:id="rId12"/>
    <p:sldId id="264" r:id="rId13"/>
    <p:sldId id="268" r:id="rId14"/>
    <p:sldId id="284" r:id="rId15"/>
    <p:sldId id="271" r:id="rId16"/>
  </p:sldIdLst>
  <p:sldSz cx="9144000" cy="5143500" type="screen16x9"/>
  <p:notesSz cx="9144000" cy="6858000"/>
  <p:defaultTextStyle>
    <a:defPPr>
      <a:defRPr lang="ru-RU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9" autoAdjust="0"/>
    <p:restoredTop sz="94470" autoAdjust="0"/>
  </p:normalViewPr>
  <p:slideViewPr>
    <p:cSldViewPr>
      <p:cViewPr varScale="1">
        <p:scale>
          <a:sx n="107" d="100"/>
          <a:sy n="107" d="100"/>
        </p:scale>
        <p:origin x="778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2A8422-93D0-40FD-9933-C509CBDAA7E0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09AD65-69C5-4A65-9DA3-522200A3C6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3658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7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47A06F-8313-4CE7-BD22-77A11F7C45F1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7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104867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7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7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DB1B9F-1CEA-47B8-9A0A-88DA07A1F3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681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/>
              <a:t>Инфошеринг</a:t>
            </a:r>
            <a:r>
              <a:rPr lang="ru-RU" dirty="0"/>
              <a:t> предлагает информацию о (смотрим на </a:t>
            </a:r>
            <a:r>
              <a:rPr lang="ru-RU" dirty="0" err="1"/>
              <a:t>стрелчки</a:t>
            </a:r>
            <a:r>
              <a:rPr lang="ru-RU" dirty="0"/>
              <a:t>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DB1B9F-1CEA-47B8-9A0A-88DA07A1F3A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18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104859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4859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DB1B9F-1CEA-47B8-9A0A-88DA07A1F3A2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1048597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48598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DB1B9F-1CEA-47B8-9A0A-88DA07A1F3A2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DB1B9F-1CEA-47B8-9A0A-88DA07A1F3A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026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6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4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04864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5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5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5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58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58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8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Заголовок 1"/>
          <p:cNvSpPr>
            <a:spLocks noGrp="1"/>
          </p:cNvSpPr>
          <p:nvPr>
            <p:ph type="title"/>
          </p:nvPr>
        </p:nvSpPr>
        <p:spPr>
          <a:xfrm>
            <a:off x="722313" y="3305179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48626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2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2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2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20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21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22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23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2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65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4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2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5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6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67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4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2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5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Содержимое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69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7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71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4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4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31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3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Заголовок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48659" name="Содержимое 2"/>
          <p:cNvSpPr>
            <a:spLocks noGrp="1"/>
          </p:cNvSpPr>
          <p:nvPr>
            <p:ph idx="1"/>
          </p:nvPr>
        </p:nvSpPr>
        <p:spPr>
          <a:xfrm>
            <a:off x="3575050" y="20479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60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54" indent="0">
              <a:buNone/>
              <a:defRPr sz="1200"/>
            </a:lvl2pPr>
            <a:lvl3pPr marL="914310" indent="0">
              <a:buNone/>
              <a:defRPr sz="1000"/>
            </a:lvl3pPr>
            <a:lvl4pPr marL="1371464" indent="0">
              <a:buNone/>
              <a:defRPr sz="900"/>
            </a:lvl4pPr>
            <a:lvl5pPr marL="1828619" indent="0">
              <a:buNone/>
              <a:defRPr sz="900"/>
            </a:lvl5pPr>
            <a:lvl6pPr marL="2285772" indent="0">
              <a:buNone/>
              <a:defRPr sz="900"/>
            </a:lvl6pPr>
            <a:lvl7pPr marL="2742926" indent="0">
              <a:buNone/>
              <a:defRPr sz="900"/>
            </a:lvl7pPr>
            <a:lvl8pPr marL="3200080" indent="0">
              <a:buNone/>
              <a:defRPr sz="900"/>
            </a:lvl8pPr>
            <a:lvl9pPr marL="3657235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6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6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4865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54" indent="0">
              <a:buNone/>
              <a:defRPr sz="2800"/>
            </a:lvl2pPr>
            <a:lvl3pPr marL="914310" indent="0">
              <a:buNone/>
              <a:defRPr sz="2400"/>
            </a:lvl3pPr>
            <a:lvl4pPr marL="1371464" indent="0">
              <a:buNone/>
              <a:defRPr sz="2000"/>
            </a:lvl4pPr>
            <a:lvl5pPr marL="1828619" indent="0">
              <a:buNone/>
              <a:defRPr sz="2000"/>
            </a:lvl5pPr>
            <a:lvl6pPr marL="2285772" indent="0">
              <a:buNone/>
              <a:defRPr sz="2000"/>
            </a:lvl6pPr>
            <a:lvl7pPr marL="2742926" indent="0">
              <a:buNone/>
              <a:defRPr sz="2000"/>
            </a:lvl7pPr>
            <a:lvl8pPr marL="3200080" indent="0">
              <a:buNone/>
              <a:defRPr sz="2000"/>
            </a:lvl8pPr>
            <a:lvl9pPr marL="3657235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5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54" indent="0">
              <a:buNone/>
              <a:defRPr sz="1200"/>
            </a:lvl2pPr>
            <a:lvl3pPr marL="914310" indent="0">
              <a:buNone/>
              <a:defRPr sz="1000"/>
            </a:lvl3pPr>
            <a:lvl4pPr marL="1371464" indent="0">
              <a:buNone/>
              <a:defRPr sz="900"/>
            </a:lvl4pPr>
            <a:lvl5pPr marL="1828619" indent="0">
              <a:buNone/>
              <a:defRPr sz="900"/>
            </a:lvl5pPr>
            <a:lvl6pPr marL="2285772" indent="0">
              <a:buNone/>
              <a:defRPr sz="900"/>
            </a:lvl6pPr>
            <a:lvl7pPr marL="2742926" indent="0">
              <a:buNone/>
              <a:defRPr sz="900"/>
            </a:lvl7pPr>
            <a:lvl8pPr marL="3200080" indent="0">
              <a:buNone/>
              <a:defRPr sz="900"/>
            </a:lvl8pPr>
            <a:lvl9pPr marL="3657235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5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5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5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39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4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4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34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3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63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3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6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4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04864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5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5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171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5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58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58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58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029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Заголовок 1"/>
          <p:cNvSpPr>
            <a:spLocks noGrp="1"/>
          </p:cNvSpPr>
          <p:nvPr>
            <p:ph type="title"/>
          </p:nvPr>
        </p:nvSpPr>
        <p:spPr>
          <a:xfrm>
            <a:off x="722313" y="3305179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48626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2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2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2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748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20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21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22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23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2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900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65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4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2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5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6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67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4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2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5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Содержимое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69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7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71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508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4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4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4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2284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31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3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5641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Заголовок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48659" name="Содержимое 2"/>
          <p:cNvSpPr>
            <a:spLocks noGrp="1"/>
          </p:cNvSpPr>
          <p:nvPr>
            <p:ph idx="1"/>
          </p:nvPr>
        </p:nvSpPr>
        <p:spPr>
          <a:xfrm>
            <a:off x="3575050" y="20479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60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54" indent="0">
              <a:buNone/>
              <a:defRPr sz="1200"/>
            </a:lvl2pPr>
            <a:lvl3pPr marL="914310" indent="0">
              <a:buNone/>
              <a:defRPr sz="1000"/>
            </a:lvl3pPr>
            <a:lvl4pPr marL="1371464" indent="0">
              <a:buNone/>
              <a:defRPr sz="900"/>
            </a:lvl4pPr>
            <a:lvl5pPr marL="1828619" indent="0">
              <a:buNone/>
              <a:defRPr sz="900"/>
            </a:lvl5pPr>
            <a:lvl6pPr marL="2285772" indent="0">
              <a:buNone/>
              <a:defRPr sz="900"/>
            </a:lvl6pPr>
            <a:lvl7pPr marL="2742926" indent="0">
              <a:buNone/>
              <a:defRPr sz="900"/>
            </a:lvl7pPr>
            <a:lvl8pPr marL="3200080" indent="0">
              <a:buNone/>
              <a:defRPr sz="900"/>
            </a:lvl8pPr>
            <a:lvl9pPr marL="3657235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6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6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9842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4865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54" indent="0">
              <a:buNone/>
              <a:defRPr sz="2800"/>
            </a:lvl2pPr>
            <a:lvl3pPr marL="914310" indent="0">
              <a:buNone/>
              <a:defRPr sz="2400"/>
            </a:lvl3pPr>
            <a:lvl4pPr marL="1371464" indent="0">
              <a:buNone/>
              <a:defRPr sz="2000"/>
            </a:lvl4pPr>
            <a:lvl5pPr marL="1828619" indent="0">
              <a:buNone/>
              <a:defRPr sz="2000"/>
            </a:lvl5pPr>
            <a:lvl6pPr marL="2285772" indent="0">
              <a:buNone/>
              <a:defRPr sz="2000"/>
            </a:lvl6pPr>
            <a:lvl7pPr marL="2742926" indent="0">
              <a:buNone/>
              <a:defRPr sz="2000"/>
            </a:lvl7pPr>
            <a:lvl8pPr marL="3200080" indent="0">
              <a:buNone/>
              <a:defRPr sz="2000"/>
            </a:lvl8pPr>
            <a:lvl9pPr marL="3657235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5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54" indent="0">
              <a:buNone/>
              <a:defRPr sz="1200"/>
            </a:lvl2pPr>
            <a:lvl3pPr marL="914310" indent="0">
              <a:buNone/>
              <a:defRPr sz="1000"/>
            </a:lvl3pPr>
            <a:lvl4pPr marL="1371464" indent="0">
              <a:buNone/>
              <a:defRPr sz="900"/>
            </a:lvl4pPr>
            <a:lvl5pPr marL="1828619" indent="0">
              <a:buNone/>
              <a:defRPr sz="900"/>
            </a:lvl5pPr>
            <a:lvl6pPr marL="2285772" indent="0">
              <a:buNone/>
              <a:defRPr sz="900"/>
            </a:lvl6pPr>
            <a:lvl7pPr marL="2742926" indent="0">
              <a:buNone/>
              <a:defRPr sz="900"/>
            </a:lvl7pPr>
            <a:lvl8pPr marL="3200080" indent="0">
              <a:buNone/>
              <a:defRPr sz="900"/>
            </a:lvl8pPr>
            <a:lvl9pPr marL="3657235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5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5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5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3540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39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4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4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4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673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634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3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3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3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0711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4" indent="0" algn="ctr">
              <a:buNone/>
              <a:defRPr sz="2000"/>
            </a:lvl2pPr>
            <a:lvl3pPr marL="914310" indent="0" algn="ctr">
              <a:buNone/>
              <a:defRPr sz="1800"/>
            </a:lvl3pPr>
            <a:lvl4pPr marL="1371464" indent="0" algn="ctr">
              <a:buNone/>
              <a:defRPr sz="1600"/>
            </a:lvl4pPr>
            <a:lvl5pPr marL="1828619" indent="0" algn="ctr">
              <a:buNone/>
              <a:defRPr sz="1600"/>
            </a:lvl5pPr>
            <a:lvl6pPr marL="2285772" indent="0" algn="ctr">
              <a:buNone/>
              <a:defRPr sz="1600"/>
            </a:lvl6pPr>
            <a:lvl7pPr marL="2742926" indent="0" algn="ctr">
              <a:buNone/>
              <a:defRPr sz="1600"/>
            </a:lvl7pPr>
            <a:lvl8pPr marL="3200080" indent="0" algn="ctr">
              <a:buNone/>
              <a:defRPr sz="1600"/>
            </a:lvl8pPr>
            <a:lvl9pPr marL="3657235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3776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4774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9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5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1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8708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69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7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4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2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5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4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4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2" indent="0">
              <a:buNone/>
              <a:defRPr sz="1600" b="1"/>
            </a:lvl6pPr>
            <a:lvl7pPr marL="2742926" indent="0">
              <a:buNone/>
              <a:defRPr sz="1600" b="1"/>
            </a:lvl7pPr>
            <a:lvl8pPr marL="3200080" indent="0">
              <a:buNone/>
              <a:defRPr sz="1600" b="1"/>
            </a:lvl8pPr>
            <a:lvl9pPr marL="3657235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9057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1838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3997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74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154" indent="0">
              <a:buNone/>
              <a:defRPr sz="1400"/>
            </a:lvl2pPr>
            <a:lvl3pPr marL="914310" indent="0">
              <a:buNone/>
              <a:defRPr sz="1200"/>
            </a:lvl3pPr>
            <a:lvl4pPr marL="1371464" indent="0">
              <a:buNone/>
              <a:defRPr sz="1000"/>
            </a:lvl4pPr>
            <a:lvl5pPr marL="1828619" indent="0">
              <a:buNone/>
              <a:defRPr sz="1000"/>
            </a:lvl5pPr>
            <a:lvl6pPr marL="2285772" indent="0">
              <a:buNone/>
              <a:defRPr sz="1000"/>
            </a:lvl6pPr>
            <a:lvl7pPr marL="2742926" indent="0">
              <a:buNone/>
              <a:defRPr sz="1000"/>
            </a:lvl7pPr>
            <a:lvl8pPr marL="3200080" indent="0">
              <a:buNone/>
              <a:defRPr sz="1000"/>
            </a:lvl8pPr>
            <a:lvl9pPr marL="3657235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4291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74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154" indent="0">
              <a:buNone/>
              <a:defRPr sz="2800"/>
            </a:lvl2pPr>
            <a:lvl3pPr marL="914310" indent="0">
              <a:buNone/>
              <a:defRPr sz="2400"/>
            </a:lvl3pPr>
            <a:lvl4pPr marL="1371464" indent="0">
              <a:buNone/>
              <a:defRPr sz="2000"/>
            </a:lvl4pPr>
            <a:lvl5pPr marL="1828619" indent="0">
              <a:buNone/>
              <a:defRPr sz="2000"/>
            </a:lvl5pPr>
            <a:lvl6pPr marL="2285772" indent="0">
              <a:buNone/>
              <a:defRPr sz="2000"/>
            </a:lvl6pPr>
            <a:lvl7pPr marL="2742926" indent="0">
              <a:buNone/>
              <a:defRPr sz="2000"/>
            </a:lvl7pPr>
            <a:lvl8pPr marL="3200080" indent="0">
              <a:buNone/>
              <a:defRPr sz="2000"/>
            </a:lvl8pPr>
            <a:lvl9pPr marL="3657235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154" indent="0">
              <a:buNone/>
              <a:defRPr sz="1400"/>
            </a:lvl2pPr>
            <a:lvl3pPr marL="914310" indent="0">
              <a:buNone/>
              <a:defRPr sz="1200"/>
            </a:lvl3pPr>
            <a:lvl4pPr marL="1371464" indent="0">
              <a:buNone/>
              <a:defRPr sz="1000"/>
            </a:lvl4pPr>
            <a:lvl5pPr marL="1828619" indent="0">
              <a:buNone/>
              <a:defRPr sz="1000"/>
            </a:lvl5pPr>
            <a:lvl6pPr marL="2285772" indent="0">
              <a:buNone/>
              <a:defRPr sz="1000"/>
            </a:lvl6pPr>
            <a:lvl7pPr marL="2742926" indent="0">
              <a:buNone/>
              <a:defRPr sz="1000"/>
            </a:lvl7pPr>
            <a:lvl8pPr marL="3200080" indent="0">
              <a:buNone/>
              <a:defRPr sz="1000"/>
            </a:lvl8pPr>
            <a:lvl9pPr marL="3657235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54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4940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273848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2" y="273848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92330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3142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1605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7472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1121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1961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2474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9199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065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96858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87008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093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32" tIns="45716" rIns="91432" bIns="45716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457200" y="1200154"/>
            <a:ext cx="8229600" cy="3394472"/>
          </a:xfrm>
          <a:prstGeom prst="rect">
            <a:avLst/>
          </a:prstGeom>
        </p:spPr>
        <p:txBody>
          <a:bodyPr vert="horz" lIns="91432" tIns="45716" rIns="91432" bIns="45716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71792-3F1D-4FF7-9283-703057E48F74}" type="datetimeFigureOut">
              <a:rPr lang="ru-RU" smtClean="0"/>
              <a:pPr/>
              <a:t>29.06.2023</a:t>
            </a:fld>
            <a:endParaRPr lang="ru-RU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7"/>
            <a:ext cx="2895600" cy="273844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7"/>
            <a:ext cx="2133600" cy="273844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E533B-E9AB-463A-9766-4841D782F26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7" indent="-285722" algn="l" defTabSz="9143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7" indent="-228576" algn="l" defTabSz="91431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6" algn="l" defTabSz="9143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5" indent="-228576" algn="l" defTabSz="9143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8" indent="-228576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4" indent="-228576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8" indent="-228576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2" indent="-228576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4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2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32" tIns="45716" rIns="91432" bIns="45716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457200" y="1200154"/>
            <a:ext cx="8229600" cy="3394472"/>
          </a:xfrm>
          <a:prstGeom prst="rect">
            <a:avLst/>
          </a:prstGeom>
        </p:spPr>
        <p:txBody>
          <a:bodyPr vert="horz" lIns="91432" tIns="45716" rIns="91432" bIns="45716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71792-3F1D-4FF7-9283-703057E48F7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7"/>
            <a:ext cx="2895600" cy="273844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7"/>
            <a:ext cx="2133600" cy="273844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E533B-E9AB-463A-9766-4841D782F2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681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3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7" indent="-285722" algn="l" defTabSz="9143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7" indent="-228576" algn="l" defTabSz="91431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6" algn="l" defTabSz="9143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5" indent="-228576" algn="l" defTabSz="9143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8" indent="-228576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4" indent="-228576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8" indent="-228576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2" indent="-228576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4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2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7"/>
            <a:ext cx="7886700" cy="994172"/>
          </a:xfrm>
          <a:prstGeom prst="rect">
            <a:avLst/>
          </a:prstGeom>
        </p:spPr>
        <p:txBody>
          <a:bodyPr vert="horz" lIns="91432" tIns="45716" rIns="91432" bIns="45716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32" tIns="45716" rIns="91432" bIns="45716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32" tIns="45716" rIns="91432" bIns="4571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089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1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6" indent="-228576" algn="l" defTabSz="91431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2" indent="-228576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7" indent="-228576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6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5" indent="-228576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8" indent="-228576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4" indent="-228576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8" indent="-228576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2" indent="-228576" algn="l" defTabSz="91431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4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2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2401767-60EF-4742-BFFC-8867CDBB082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29.06.2023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1D1A9BB-8ED2-4FD3-B141-4B440DBDFF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703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sevastian.marinich@gmail.co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D_wit@tut.by" TargetMode="External"/><Relationship Id="rId4" Type="http://schemas.openxmlformats.org/officeDocument/2006/relationships/hyperlink" Target="mailto:igor.marinich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8"/>
          <p:cNvSpPr/>
          <p:nvPr/>
        </p:nvSpPr>
        <p:spPr>
          <a:xfrm>
            <a:off x="0" y="0"/>
            <a:ext cx="9143999" cy="2616101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endParaRPr lang="ru-RU" sz="2800" b="1" dirty="0">
              <a:solidFill>
                <a:schemeClr val="bg1"/>
              </a:solidFill>
            </a:endParaRPr>
          </a:p>
          <a:p>
            <a:pPr algn="ctr"/>
            <a:r>
              <a:rPr lang="ru-RU" sz="3600" b="1" dirty="0">
                <a:solidFill>
                  <a:schemeClr val="bg1"/>
                </a:solidFill>
              </a:rPr>
              <a:t>«ИНФОШЕРИНГ» </a:t>
            </a:r>
          </a:p>
          <a:p>
            <a:pPr algn="ctr"/>
            <a:endParaRPr lang="ru-RU" sz="2400" dirty="0">
              <a:solidFill>
                <a:schemeClr val="bg1"/>
              </a:solidFill>
            </a:endParaRP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АГРЕГАТОР ДЛЯ ОБМЕНА ИНФОРМАЦИЕЙ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МЕЖДУ ЖИТЕЛЯМИ МИКРОРАЙОНА</a:t>
            </a:r>
            <a:endParaRPr lang="ru-RU" sz="2800" dirty="0">
              <a:solidFill>
                <a:schemeClr val="bg1"/>
              </a:solidFill>
            </a:endParaRPr>
          </a:p>
          <a:p>
            <a:pPr algn="ctr"/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945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FCC6F35B-A7D8-4835-8CC1-54B929CF1C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496" y="51470"/>
            <a:ext cx="5184575" cy="5040560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ЖЭС  до сих пор оставляет нам важные сообщения в виде клочков бумаги;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Сетевые магазины  соревнуются между собой в креативе буклетов не учитывая интересы жителей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спамят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подъезды.</a:t>
            </a:r>
          </a:p>
          <a:p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Сосед по всему городу ищет дрель, а у моего папы в кладовке она пылится месяцами, 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школе вечерами пустуют классы и спортивные площадки, а кто-то не знает где провести мероприятие.</a:t>
            </a:r>
          </a:p>
        </p:txBody>
      </p:sp>
      <p:pic>
        <p:nvPicPr>
          <p:cNvPr id="5" name="Объект 3">
            <a:extLst>
              <a:ext uri="{FF2B5EF4-FFF2-40B4-BE49-F238E27FC236}">
                <a16:creationId xmlns:a16="http://schemas.microsoft.com/office/drawing/2014/main" id="{6AE958D8-BF2D-46B8-B87A-AFBE37F8C4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"/>
          <a:stretch/>
        </p:blipFill>
        <p:spPr>
          <a:xfrm>
            <a:off x="5432351" y="584775"/>
            <a:ext cx="3711649" cy="2231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6AD097B-6294-4ECC-8090-013CFD0AF6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04"/>
          <a:stretch/>
        </p:blipFill>
        <p:spPr>
          <a:xfrm>
            <a:off x="5432351" y="2781325"/>
            <a:ext cx="3711650" cy="2362175"/>
          </a:xfrm>
          <a:prstGeom prst="rect">
            <a:avLst/>
          </a:prstGeom>
        </p:spPr>
      </p:pic>
      <p:sp>
        <p:nvSpPr>
          <p:cNvPr id="7" name="Прямоугольник 8">
            <a:extLst>
              <a:ext uri="{FF2B5EF4-FFF2-40B4-BE49-F238E27FC236}">
                <a16:creationId xmlns:a16="http://schemas.microsoft.com/office/drawing/2014/main" id="{564F62C5-3987-4E36-9E6A-7810E5B9EC3F}"/>
              </a:ext>
            </a:extLst>
          </p:cNvPr>
          <p:cNvSpPr/>
          <p:nvPr/>
        </p:nvSpPr>
        <p:spPr>
          <a:xfrm>
            <a:off x="5429250" y="0"/>
            <a:ext cx="3706119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</p:spTree>
    <p:extLst>
      <p:ext uri="{BB962C8B-B14F-4D97-AF65-F5344CB8AC3E}">
        <p14:creationId xmlns:p14="http://schemas.microsoft.com/office/powerpoint/2010/main" val="3312711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0247" y="2184304"/>
            <a:ext cx="1521433" cy="7213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ЖЭС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67408" y="2184303"/>
            <a:ext cx="1656184" cy="7213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ЖИТЕЛИ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043538" y="2195478"/>
            <a:ext cx="1681661" cy="7213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ШКОЛА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056708" y="520561"/>
            <a:ext cx="3243483" cy="107768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r>
              <a:rPr lang="ru-RU" sz="27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  <p:cxnSp>
        <p:nvCxnSpPr>
          <p:cNvPr id="10" name="Соединительная линия уступом 9"/>
          <p:cNvCxnSpPr>
            <a:stCxn id="7" idx="1"/>
            <a:endCxn id="4" idx="0"/>
          </p:cNvCxnSpPr>
          <p:nvPr/>
        </p:nvCxnSpPr>
        <p:spPr>
          <a:xfrm rot="10800000" flipV="1">
            <a:off x="930964" y="1059404"/>
            <a:ext cx="2125744" cy="1124900"/>
          </a:xfrm>
          <a:prstGeom prst="bentConnector2">
            <a:avLst/>
          </a:prstGeom>
          <a:ln w="76200">
            <a:headEnd type="triangl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Соединительная линия уступом 17"/>
          <p:cNvCxnSpPr>
            <a:stCxn id="7" idx="3"/>
            <a:endCxn id="6" idx="0"/>
          </p:cNvCxnSpPr>
          <p:nvPr/>
        </p:nvCxnSpPr>
        <p:spPr>
          <a:xfrm>
            <a:off x="6300191" y="1059404"/>
            <a:ext cx="1584178" cy="1136074"/>
          </a:xfrm>
          <a:prstGeom prst="bentConnector2">
            <a:avLst/>
          </a:prstGeom>
          <a:ln w="76200">
            <a:headEnd type="triangl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4283968" y="2229134"/>
            <a:ext cx="2520281" cy="7213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ПОСТАВЩИКИ УСЛУГ</a:t>
            </a:r>
          </a:p>
        </p:txBody>
      </p:sp>
      <p:cxnSp>
        <p:nvCxnSpPr>
          <p:cNvPr id="31" name="Соединительная линия уступом 30"/>
          <p:cNvCxnSpPr/>
          <p:nvPr/>
        </p:nvCxnSpPr>
        <p:spPr>
          <a:xfrm rot="5400000">
            <a:off x="5467107" y="1936105"/>
            <a:ext cx="586057" cy="1"/>
          </a:xfrm>
          <a:prstGeom prst="bentConnector3">
            <a:avLst>
              <a:gd name="adj1" fmla="val 50000"/>
            </a:avLst>
          </a:prstGeom>
          <a:ln w="76200">
            <a:solidFill>
              <a:schemeClr val="accent3"/>
            </a:solidFill>
            <a:headEnd type="triangl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Соединительная линия уступом 33"/>
          <p:cNvCxnSpPr/>
          <p:nvPr/>
        </p:nvCxnSpPr>
        <p:spPr>
          <a:xfrm rot="5400000">
            <a:off x="3054836" y="1936105"/>
            <a:ext cx="586057" cy="1"/>
          </a:xfrm>
          <a:prstGeom prst="bentConnector3">
            <a:avLst>
              <a:gd name="adj1" fmla="val 50000"/>
            </a:avLst>
          </a:prstGeom>
          <a:ln w="76200">
            <a:headEnd type="triangl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7" name="Прямоугольник 8"/>
          <p:cNvSpPr/>
          <p:nvPr/>
        </p:nvSpPr>
        <p:spPr>
          <a:xfrm>
            <a:off x="0" y="3818108"/>
            <a:ext cx="9143999" cy="1323431"/>
          </a:xfrm>
          <a:prstGeom prst="rect">
            <a:avLst/>
          </a:prstGeom>
          <a:gradFill rotWithShape="1">
            <a:gsLst>
              <a:gs pos="0">
                <a:schemeClr val="accent5">
                  <a:lumMod val="50000"/>
                </a:schemeClr>
              </a:gs>
              <a:gs pos="80000">
                <a:srgbClr val="1B587C">
                  <a:shade val="93000"/>
                  <a:satMod val="130000"/>
                </a:srgbClr>
              </a:gs>
              <a:gs pos="100000">
                <a:srgbClr val="1B587C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1B587C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wrap="square" lIns="91432" tIns="45716" rIns="91432" bIns="45716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kern="0" dirty="0">
                <a:solidFill>
                  <a:sysClr val="window" lastClr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ДВИЖЕНИЕ И РАСПРЕДЕЛЕНИЕ АКТУАЛЬНОЙ ИНФОРМАЦИИ В «ИНФОШЕРИНГ»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157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056708" y="520561"/>
            <a:ext cx="3243483" cy="107768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r>
              <a:rPr lang="ru-RU" sz="27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  <p:cxnSp>
        <p:nvCxnSpPr>
          <p:cNvPr id="10" name="Соединительная линия уступом 9"/>
          <p:cNvCxnSpPr>
            <a:stCxn id="7" idx="1"/>
          </p:cNvCxnSpPr>
          <p:nvPr/>
        </p:nvCxnSpPr>
        <p:spPr>
          <a:xfrm rot="10800000" flipV="1">
            <a:off x="930964" y="1059404"/>
            <a:ext cx="2125744" cy="1124900"/>
          </a:xfrm>
          <a:prstGeom prst="bentConnector2">
            <a:avLst/>
          </a:prstGeom>
          <a:ln w="76200">
            <a:headEnd type="triangl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Соединительная линия уступом 17"/>
          <p:cNvCxnSpPr>
            <a:stCxn id="7" idx="3"/>
          </p:cNvCxnSpPr>
          <p:nvPr/>
        </p:nvCxnSpPr>
        <p:spPr>
          <a:xfrm>
            <a:off x="6300191" y="1059404"/>
            <a:ext cx="1584178" cy="1136074"/>
          </a:xfrm>
          <a:prstGeom prst="bentConnector2">
            <a:avLst/>
          </a:prstGeom>
          <a:ln w="76200">
            <a:headEnd type="triangl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Соединительная линия уступом 30"/>
          <p:cNvCxnSpPr/>
          <p:nvPr/>
        </p:nvCxnSpPr>
        <p:spPr>
          <a:xfrm rot="5400000">
            <a:off x="4927044" y="1936105"/>
            <a:ext cx="586057" cy="1"/>
          </a:xfrm>
          <a:prstGeom prst="bentConnector3">
            <a:avLst>
              <a:gd name="adj1" fmla="val 50000"/>
            </a:avLst>
          </a:prstGeom>
          <a:ln w="76200">
            <a:solidFill>
              <a:schemeClr val="accent3"/>
            </a:solidFill>
            <a:headEnd type="triangl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Соединительная линия уступом 33"/>
          <p:cNvCxnSpPr/>
          <p:nvPr/>
        </p:nvCxnSpPr>
        <p:spPr>
          <a:xfrm rot="5400000">
            <a:off x="3054836" y="1936105"/>
            <a:ext cx="586057" cy="1"/>
          </a:xfrm>
          <a:prstGeom prst="bentConnector3">
            <a:avLst>
              <a:gd name="adj1" fmla="val 50000"/>
            </a:avLst>
          </a:prstGeom>
          <a:ln w="76200">
            <a:headEnd type="triangl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-5841" y="2313586"/>
            <a:ext cx="2417601" cy="18423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r>
              <a:rPr lang="ru-RU" sz="16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БЛАГОУСТРОЙСТВО, ПРЕДЛОЖЕНИЯ, ЖАЛОБЫ И ИНИЦИАТИВЫ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2483768" y="2344409"/>
            <a:ext cx="2016224" cy="10921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r>
              <a:rPr lang="ru-RU" sz="16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АКЦИИ, МЕРОПРИЯТИЯ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678448" y="2301481"/>
            <a:ext cx="2269815" cy="170951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r>
              <a:rPr lang="ru-RU" sz="16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ТАРГЕТИРОВАННАЯ ИНФОРМАЦИЯ от ЖЭС, СШ, ПОСТАВЩИКОВ</a:t>
            </a:r>
          </a:p>
          <a:p>
            <a:pPr algn="ctr" defTabSz="685783"/>
            <a:r>
              <a:rPr lang="ru-RU" sz="16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ТОВАРОВ и УСЛУГ, ЖИТЕЛЕЙ РАЙОНА</a:t>
            </a:r>
          </a:p>
        </p:txBody>
      </p:sp>
      <p:sp>
        <p:nvSpPr>
          <p:cNvPr id="16" name="Выноска 2 15"/>
          <p:cNvSpPr/>
          <p:nvPr/>
        </p:nvSpPr>
        <p:spPr>
          <a:xfrm>
            <a:off x="7236296" y="2301481"/>
            <a:ext cx="1872207" cy="1419089"/>
          </a:xfrm>
          <a:prstGeom prst="borderCallout2">
            <a:avLst>
              <a:gd name="adj1" fmla="val 18750"/>
              <a:gd name="adj2" fmla="val -8333"/>
              <a:gd name="adj3" fmla="val 49961"/>
              <a:gd name="adj4" fmla="val -10562"/>
              <a:gd name="adj5" fmla="val 94519"/>
              <a:gd name="adj6" fmla="val -10959"/>
            </a:avLst>
          </a:prstGeom>
          <a:ln>
            <a:solidFill>
              <a:schemeClr val="bg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91432" tIns="45716" rIns="91432" bIns="45716" rtlCol="0" anchor="ctr"/>
          <a:lstStyle/>
          <a:p>
            <a:pPr algn="ctr"/>
            <a:r>
              <a:rPr lang="ru-RU" sz="16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АВАРИЙНЫЕ ОТКЛЮЧЕНИ, ВНЕПЛАНОВЫЕ РЕМОНТЫ</a:t>
            </a:r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43809" y="4162931"/>
            <a:ext cx="6198068" cy="5847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ПОТРЕБНОСТЬ ЖИТЕЛЕЙ В СВОБОДНЫХ ПОМЕЩЕНИЯХ, СПОРТИВНЫХ ПРОЩАДКАХ, ИНСТРУМЕНТАХ</a:t>
            </a:r>
          </a:p>
        </p:txBody>
      </p:sp>
      <p:cxnSp>
        <p:nvCxnSpPr>
          <p:cNvPr id="23" name="Соединительная линия уступом 22"/>
          <p:cNvCxnSpPr>
            <a:cxnSpLocks/>
          </p:cNvCxnSpPr>
          <p:nvPr/>
        </p:nvCxnSpPr>
        <p:spPr>
          <a:xfrm rot="16200000" flipH="1">
            <a:off x="5458217" y="2341038"/>
            <a:ext cx="2367918" cy="972000"/>
          </a:xfrm>
          <a:prstGeom prst="bentConnector3">
            <a:avLst>
              <a:gd name="adj1" fmla="val 20606"/>
            </a:avLst>
          </a:prstGeom>
          <a:ln w="76200">
            <a:solidFill>
              <a:schemeClr val="accent3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288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Содержимое 2"/>
          <p:cNvSpPr>
            <a:spLocks noGrp="1"/>
          </p:cNvSpPr>
          <p:nvPr>
            <p:ph idx="1"/>
          </p:nvPr>
        </p:nvSpPr>
        <p:spPr>
          <a:xfrm>
            <a:off x="-24986" y="7158"/>
            <a:ext cx="4953438" cy="4544415"/>
          </a:xfrm>
        </p:spPr>
        <p:txBody>
          <a:bodyPr>
            <a:normAutofit fontScale="70000" lnSpcReduction="20000"/>
          </a:bodyPr>
          <a:lstStyle/>
          <a:p>
            <a:pPr marL="457154" lvl="1" indent="0">
              <a:buNone/>
            </a:pPr>
            <a:endParaRPr lang="ru-RU" sz="3200" b="1" u="sng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154" lvl="1" indent="0">
              <a:buNone/>
            </a:pPr>
            <a:r>
              <a:rPr lang="ru-RU" sz="3200" b="1" u="sng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 предлагаем создать агрегатор для внешней и внутренней коммуникации жителей микрорайона:</a:t>
            </a:r>
          </a:p>
          <a:p>
            <a:pPr marL="457154" lvl="1" indent="0">
              <a:buNone/>
            </a:pPr>
            <a:endParaRPr lang="ru-RU" sz="3200" b="1" u="sng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310" lvl="1" indent="-457154">
              <a:buAutoNum type="arabicParenR"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ВНЕШНИЕ КОММУНИКАЦИИ ЖИТЕЛЕЙ С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ЖЭС, органами государственного и </a:t>
            </a:r>
          </a:p>
          <a:p>
            <a:pPr marL="457154" lvl="1" indent="0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управления</a:t>
            </a:r>
          </a:p>
          <a:p>
            <a:pPr marL="457154" lvl="1" indent="0">
              <a:buNone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Поставщиками услуг/товаров,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Школой</a:t>
            </a:r>
          </a:p>
          <a:p>
            <a:pPr marL="457154" lvl="1" indent="0">
              <a:buNone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97153" name="Рисунок 6" descr="Соседи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3438" y="2774501"/>
            <a:ext cx="4192761" cy="2368999"/>
          </a:xfrm>
          <a:prstGeom prst="rect">
            <a:avLst/>
          </a:prstGeom>
        </p:spPr>
      </p:pic>
      <p:pic>
        <p:nvPicPr>
          <p:cNvPr id="2097154" name="Рисунок 7" descr="СШ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65994" y="433385"/>
            <a:ext cx="4178006" cy="2370612"/>
          </a:xfrm>
          <a:prstGeom prst="rect">
            <a:avLst/>
          </a:prstGeom>
        </p:spPr>
      </p:pic>
      <p:sp>
        <p:nvSpPr>
          <p:cNvPr id="8" name="Прямоугольник 8">
            <a:extLst>
              <a:ext uri="{FF2B5EF4-FFF2-40B4-BE49-F238E27FC236}">
                <a16:creationId xmlns:a16="http://schemas.microsoft.com/office/drawing/2014/main" id="{78DA9DD0-51B2-4D49-B0D1-D4064F7BCED6}"/>
              </a:ext>
            </a:extLst>
          </p:cNvPr>
          <p:cNvSpPr/>
          <p:nvPr/>
        </p:nvSpPr>
        <p:spPr>
          <a:xfrm>
            <a:off x="4963794" y="0"/>
            <a:ext cx="4171575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  <p:sp>
        <p:nvSpPr>
          <p:cNvPr id="10" name="Прямоугольник 8">
            <a:extLst>
              <a:ext uri="{FF2B5EF4-FFF2-40B4-BE49-F238E27FC236}">
                <a16:creationId xmlns:a16="http://schemas.microsoft.com/office/drawing/2014/main" id="{935FCC73-9206-416D-B920-179BB1F60A9C}"/>
              </a:ext>
            </a:extLst>
          </p:cNvPr>
          <p:cNvSpPr/>
          <p:nvPr/>
        </p:nvSpPr>
        <p:spPr>
          <a:xfrm>
            <a:off x="0" y="4558725"/>
            <a:ext cx="4953438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Содержимое 2"/>
          <p:cNvSpPr>
            <a:spLocks noGrp="1"/>
          </p:cNvSpPr>
          <p:nvPr>
            <p:ph idx="1"/>
          </p:nvPr>
        </p:nvSpPr>
        <p:spPr>
          <a:xfrm>
            <a:off x="323528" y="1251798"/>
            <a:ext cx="8640960" cy="30481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Жители заинтересованы в получении:</a:t>
            </a:r>
          </a:p>
          <a:p>
            <a:pPr>
              <a:buFontTx/>
              <a:buChar char="-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оперативной информации от ЖЭС об авариях,  плановых отключениях;</a:t>
            </a:r>
          </a:p>
          <a:p>
            <a:pPr>
              <a:buFontTx/>
              <a:buChar char="-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информации от органов государственного и </a:t>
            </a:r>
            <a:b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управления об:</a:t>
            </a:r>
          </a:p>
          <a:p>
            <a:pPr>
              <a:buFontTx/>
              <a:buChar char="-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изменениях в работе общественного транспорта,</a:t>
            </a:r>
          </a:p>
          <a:p>
            <a:pPr>
              <a:buFontTx/>
              <a:buChar char="-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перекрытии улиц во время аварий, ремонтов или городских мероприятий;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проведении совместных мероприятий.</a:t>
            </a:r>
          </a:p>
          <a:p>
            <a:pPr>
              <a:buFontTx/>
              <a:buChar char="-"/>
            </a:pPr>
            <a:endParaRPr lang="ru-RU" sz="2000" i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51470"/>
            <a:ext cx="8820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ЦЕННОСТЬ КОММУНИКАЦИИ ДЛЯ СТОРОН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u="sng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u="sng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ВНЕШНИЕ КОММУНИКАЦИИ</a:t>
            </a:r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u="sng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8">
            <a:extLst>
              <a:ext uri="{FF2B5EF4-FFF2-40B4-BE49-F238E27FC236}">
                <a16:creationId xmlns:a16="http://schemas.microsoft.com/office/drawing/2014/main" id="{E319444E-2B9A-4E65-B9FB-014F6B0DD0CC}"/>
              </a:ext>
            </a:extLst>
          </p:cNvPr>
          <p:cNvSpPr/>
          <p:nvPr/>
        </p:nvSpPr>
        <p:spPr>
          <a:xfrm>
            <a:off x="0" y="4558725"/>
            <a:ext cx="9144000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Объект 2"/>
          <p:cNvSpPr>
            <a:spLocks noGrp="1"/>
          </p:cNvSpPr>
          <p:nvPr>
            <p:ph idx="1"/>
          </p:nvPr>
        </p:nvSpPr>
        <p:spPr>
          <a:xfrm>
            <a:off x="457200" y="357508"/>
            <a:ext cx="8229600" cy="4237118"/>
          </a:xfrm>
        </p:spPr>
        <p:txBody>
          <a:bodyPr/>
          <a:lstStyle/>
          <a:p>
            <a:pPr marL="342866" lvl="2" indent="-342866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Поставщики товаров и услуг заинтересованы </a:t>
            </a:r>
          </a:p>
          <a:p>
            <a:pPr marL="342866" lvl="2" indent="-342866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в канале маркетинговой коммуникации с четко </a:t>
            </a:r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таргетированной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аудиторией из жителей данного микрорайона.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97160" name="Picture 3" descr="C:\Users\Admin\Google Диск\Document\Privat\Seva\anz-nz-bg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9396" y="2859782"/>
            <a:ext cx="2472843" cy="1350000"/>
          </a:xfrm>
          <a:prstGeom prst="rect">
            <a:avLst/>
          </a:prstGeom>
          <a:noFill/>
        </p:spPr>
      </p:pic>
      <p:pic>
        <p:nvPicPr>
          <p:cNvPr id="2097161" name="Picture 4" descr="C:\Users\Admin\Google Диск\Document\Privat\Seva\DIPFSVYajr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356" y="2859782"/>
            <a:ext cx="2583732" cy="1350000"/>
          </a:xfrm>
          <a:prstGeom prst="rect">
            <a:avLst/>
          </a:prstGeom>
          <a:noFill/>
        </p:spPr>
      </p:pic>
      <p:pic>
        <p:nvPicPr>
          <p:cNvPr id="2097162" name="Picture 5" descr="C:\Users\Admin\Google Диск\Document\Privat\Seva\images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7947" y="2859782"/>
            <a:ext cx="2704918" cy="1350000"/>
          </a:xfrm>
          <a:prstGeom prst="rect">
            <a:avLst/>
          </a:prstGeom>
          <a:noFill/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9301C35-B286-42F0-A4B4-7E9A6DB6ABEA}"/>
              </a:ext>
            </a:extLst>
          </p:cNvPr>
          <p:cNvSpPr/>
          <p:nvPr/>
        </p:nvSpPr>
        <p:spPr>
          <a:xfrm>
            <a:off x="0" y="4558725"/>
            <a:ext cx="9144000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28650" y="0"/>
            <a:ext cx="7886700" cy="463272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6" rIns="91432" bIns="45716" rtlCol="0" anchor="ctr">
            <a:noAutofit/>
          </a:bodyPr>
          <a:lstStyle/>
          <a:p>
            <a:pPr algn="ctr"/>
            <a:r>
              <a:rPr lang="ru-RU" sz="3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 видим, что в связи с разнообразием медийных каналов, самым ценным сейчас становится </a:t>
            </a:r>
            <a:r>
              <a:rPr lang="ru-RU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близкого контакта с конечным потребителем. </a:t>
            </a:r>
          </a:p>
        </p:txBody>
      </p:sp>
      <p:sp>
        <p:nvSpPr>
          <p:cNvPr id="7" name="Прямоугольник 8">
            <a:extLst>
              <a:ext uri="{FF2B5EF4-FFF2-40B4-BE49-F238E27FC236}">
                <a16:creationId xmlns:a16="http://schemas.microsoft.com/office/drawing/2014/main" id="{5BED5F61-3189-475B-9E75-EF072F2C66BA}"/>
              </a:ext>
            </a:extLst>
          </p:cNvPr>
          <p:cNvSpPr/>
          <p:nvPr/>
        </p:nvSpPr>
        <p:spPr>
          <a:xfrm>
            <a:off x="0" y="4558725"/>
            <a:ext cx="9144000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</p:spTree>
    <p:extLst>
      <p:ext uri="{BB962C8B-B14F-4D97-AF65-F5344CB8AC3E}">
        <p14:creationId xmlns:p14="http://schemas.microsoft.com/office/powerpoint/2010/main" val="1243257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Объект 2"/>
          <p:cNvSpPr>
            <a:spLocks noGrp="1"/>
          </p:cNvSpPr>
          <p:nvPr>
            <p:ph idx="1"/>
          </p:nvPr>
        </p:nvSpPr>
        <p:spPr>
          <a:xfrm>
            <a:off x="457200" y="267494"/>
            <a:ext cx="8229600" cy="3286569"/>
          </a:xfrm>
        </p:spPr>
        <p:txBody>
          <a:bodyPr>
            <a:normAutofit fontScale="92500"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ОЖИДАЕМАЯ ПОЛЬЗА ПРОЕКТА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Проект позволит в одном канале совместить 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полезность общественной информации для жителей района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коммерческой информацией, за которую бизнес будет платить.</a:t>
            </a:r>
          </a:p>
          <a:p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Проект позволить создать РЕАЛЬНОЕ комьюнити.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9717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54063"/>
            <a:ext cx="9143999" cy="132194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Прямоугольник 8">
            <a:extLst>
              <a:ext uri="{FF2B5EF4-FFF2-40B4-BE49-F238E27FC236}">
                <a16:creationId xmlns:a16="http://schemas.microsoft.com/office/drawing/2014/main" id="{928288EC-1A80-4056-9364-98B5992D8AE1}"/>
              </a:ext>
            </a:extLst>
          </p:cNvPr>
          <p:cNvSpPr/>
          <p:nvPr/>
        </p:nvSpPr>
        <p:spPr>
          <a:xfrm>
            <a:off x="0" y="4558725"/>
            <a:ext cx="9144000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Объект 2"/>
          <p:cNvSpPr>
            <a:spLocks noGrp="1"/>
          </p:cNvSpPr>
          <p:nvPr>
            <p:ph idx="1"/>
          </p:nvPr>
        </p:nvSpPr>
        <p:spPr>
          <a:xfrm>
            <a:off x="0" y="267494"/>
            <a:ext cx="9144000" cy="422318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ЖИТЕЛЯМ НУЖНО ОФОРМИТЬ БЕСПЛАТНУЮ ПОДПИСКУ НА ЧАТ-БОТ КАНАЛЫ  УБК «ИНФОШЕРИНГ» В ПОПУЛЯРНЫХ МЕССЕНДЖЕРАХ  С УКАЗАНИЕМ МЕСТА СВОЕГО ЖИТЕЛЬСТВА ДЛЯ ТОЧНОГО ТАРГЕТИРОВАНИЯ</a:t>
            </a:r>
          </a:p>
          <a:p>
            <a:pPr algn="ctr">
              <a:buNone/>
            </a:pP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97177" name="Рисунок 3" descr="4.jpg"/>
          <p:cNvPicPr>
            <a:picLocks noChangeAspect="1"/>
          </p:cNvPicPr>
          <p:nvPr/>
        </p:nvPicPr>
        <p:blipFill>
          <a:blip r:embed="rId2" cstate="print"/>
          <a:srcRect l="14067" r="6828"/>
          <a:stretch>
            <a:fillRect/>
          </a:stretch>
        </p:blipFill>
        <p:spPr>
          <a:xfrm>
            <a:off x="2555776" y="2645580"/>
            <a:ext cx="3884002" cy="1942394"/>
          </a:xfrm>
          <a:prstGeom prst="rect">
            <a:avLst/>
          </a:prstGeom>
        </p:spPr>
      </p:pic>
      <p:sp>
        <p:nvSpPr>
          <p:cNvPr id="6" name="Прямоугольник 8">
            <a:extLst>
              <a:ext uri="{FF2B5EF4-FFF2-40B4-BE49-F238E27FC236}">
                <a16:creationId xmlns:a16="http://schemas.microsoft.com/office/drawing/2014/main" id="{EC599739-9732-4C76-BD64-43D55D75B9F8}"/>
              </a:ext>
            </a:extLst>
          </p:cNvPr>
          <p:cNvSpPr/>
          <p:nvPr/>
        </p:nvSpPr>
        <p:spPr>
          <a:xfrm>
            <a:off x="0" y="4558725"/>
            <a:ext cx="9144000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Мы ищем в свою команду: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Маркетолога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Аналитика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Веб-разработчика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Специалиста по защите персональных данных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8">
            <a:extLst>
              <a:ext uri="{FF2B5EF4-FFF2-40B4-BE49-F238E27FC236}">
                <a16:creationId xmlns:a16="http://schemas.microsoft.com/office/drawing/2014/main" id="{7649F17F-C4B2-4A7F-A20B-F6ED86AF10CC}"/>
              </a:ext>
            </a:extLst>
          </p:cNvPr>
          <p:cNvSpPr/>
          <p:nvPr/>
        </p:nvSpPr>
        <p:spPr>
          <a:xfrm>
            <a:off x="0" y="4558725"/>
            <a:ext cx="9144000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</p:spTree>
    <p:extLst>
      <p:ext uri="{BB962C8B-B14F-4D97-AF65-F5344CB8AC3E}">
        <p14:creationId xmlns:p14="http://schemas.microsoft.com/office/powerpoint/2010/main" val="280872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3772" y="483518"/>
            <a:ext cx="8676456" cy="37444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Наши контакты:</a:t>
            </a:r>
          </a:p>
          <a:p>
            <a:pPr marL="0" indent="0">
              <a:buNone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+375 (29) 651-36-16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sevastian.marinich@gmail.com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+375 (29) 651-36-15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igor.marinich@gmail.com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+375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755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82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71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D_wit@tut.by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8">
            <a:extLst>
              <a:ext uri="{FF2B5EF4-FFF2-40B4-BE49-F238E27FC236}">
                <a16:creationId xmlns:a16="http://schemas.microsoft.com/office/drawing/2014/main" id="{48301087-6128-4B21-83DF-014F29F7D1D5}"/>
              </a:ext>
            </a:extLst>
          </p:cNvPr>
          <p:cNvSpPr/>
          <p:nvPr/>
        </p:nvSpPr>
        <p:spPr>
          <a:xfrm>
            <a:off x="0" y="4558725"/>
            <a:ext cx="9144000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32" tIns="45716" rIns="91432" bIns="45716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«ИНФОШЕРИНГ»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1127</TotalTime>
  <Words>417</Words>
  <Application>Microsoft Office PowerPoint</Application>
  <PresentationFormat>Экран (16:9)</PresentationFormat>
  <Paragraphs>79</Paragraphs>
  <Slides>12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Тема Office</vt:lpstr>
      <vt:lpstr>1_Тема Office</vt:lpstr>
      <vt:lpstr>2_Тема Office</vt:lpstr>
      <vt:lpstr>3_Тема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Мы ищем в свою команду:</vt:lpstr>
      <vt:lpstr>Презентация PowerPoint</vt:lpstr>
    </vt:vector>
  </TitlesOfParts>
  <Company>office 2007 rus ent: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Marinich</cp:lastModifiedBy>
  <cp:revision>61</cp:revision>
  <cp:lastPrinted>2020-01-28T10:07:49Z</cp:lastPrinted>
  <dcterms:created xsi:type="dcterms:W3CDTF">2018-01-14T09:33:39Z</dcterms:created>
  <dcterms:modified xsi:type="dcterms:W3CDTF">2023-06-29T18:55:31Z</dcterms:modified>
</cp:coreProperties>
</file>