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3" r:id="rId8"/>
    <p:sldId id="265" r:id="rId9"/>
    <p:sldId id="266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699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681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2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272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432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22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68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684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07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378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13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945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22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4120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86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540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cc.by/-&#1089;&#1072;&#1081;&#1090;" TargetMode="External"/><Relationship Id="rId2" Type="http://schemas.openxmlformats.org/officeDocument/2006/relationships/hyperlink" Target="https://selection.school/formulas-for-business-&#1089;&#1072;&#1081;&#1090;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eltelecom.by/business/telephony-&#1094;&#1077;&#1085;&#1099;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B4AEA3-D4C4-178D-AF5B-17077EF71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0" y="1021429"/>
            <a:ext cx="10572000" cy="3808668"/>
          </a:xfrm>
        </p:spPr>
        <p:txBody>
          <a:bodyPr anchor="ctr"/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Бизнес-проект на тему</a:t>
            </a:r>
            <a:r>
              <a:rPr lang="en-GB" sz="2800" dirty="0"/>
              <a:t> “Дизайн-студия”</a:t>
            </a:r>
            <a:br>
              <a:rPr lang="en-GB" sz="2800" dirty="0"/>
            </a:br>
            <a:br>
              <a:rPr lang="en-GB" sz="2800" dirty="0"/>
            </a:br>
            <a:r>
              <a:rPr lang="en-GB" dirty="0"/>
              <a:t>“</a:t>
            </a:r>
            <a:r>
              <a:rPr lang="en-GB" i="1" dirty="0"/>
              <a:t>Кватэра ў акулярах”</a:t>
            </a:r>
            <a:endParaRPr lang="ru-RU" i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702B5BA-0FD7-574F-1CC7-CEEF31C582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0000" y="3765738"/>
            <a:ext cx="10572000" cy="434974"/>
          </a:xfrm>
        </p:spPr>
        <p:txBody>
          <a:bodyPr>
            <a:noAutofit/>
          </a:bodyPr>
          <a:lstStyle/>
          <a:p>
            <a:pPr algn="r"/>
            <a:r>
              <a:rPr lang="en-GB" sz="3600" dirty="0"/>
              <a:t>“Ваш дызайн у нашых акулярах” </a:t>
            </a:r>
            <a:endParaRPr lang="ru-RU" sz="3600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5B278F3-2A01-4418-0F40-EFFCFAE3F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29" y="3765738"/>
            <a:ext cx="2992880" cy="296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65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C9B4DE-95B9-4C2E-DDFC-A0968814A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О нашем бизнес-проекте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5A855-2EF3-E20B-7702-18C63E52D50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800" b="1" i="1" dirty="0"/>
              <a:t>Цель проекта</a:t>
            </a:r>
            <a:r>
              <a:rPr lang="en-GB" sz="2800" dirty="0"/>
              <a:t>: упростить выбор дизайна интерьеров людям и сделать процесс обустраивания жилого помещения проще и удобнее</a:t>
            </a:r>
          </a:p>
          <a:p>
            <a:r>
              <a:rPr lang="en-GB" sz="2800" b="1" i="1" dirty="0"/>
              <a:t>Наши главные ценности</a:t>
            </a:r>
            <a:r>
              <a:rPr lang="en-GB" sz="2800" dirty="0"/>
              <a:t>: современность, быстрота, комфорт, уникальность.</a:t>
            </a:r>
          </a:p>
          <a:p>
            <a:r>
              <a:rPr lang="en-GB" sz="2800" b="1" i="1" dirty="0"/>
              <a:t>Целевая аудитория</a:t>
            </a:r>
            <a:r>
              <a:rPr lang="en-GB" sz="2800" b="1" dirty="0"/>
              <a:t>:</a:t>
            </a:r>
            <a:r>
              <a:rPr lang="en-GB" sz="2800" dirty="0"/>
              <a:t>мужчины и женщины 25-40 лет</a:t>
            </a:r>
            <a:endParaRPr lang="ru-RU" sz="2800" dirty="0"/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0A2907BA-3B42-CD03-50FC-9F1264860A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455" y="2222287"/>
            <a:ext cx="6080739" cy="3420415"/>
          </a:xfrm>
        </p:spPr>
      </p:pic>
    </p:spTree>
    <p:extLst>
      <p:ext uri="{BB962C8B-B14F-4D97-AF65-F5344CB8AC3E}">
        <p14:creationId xmlns:p14="http://schemas.microsoft.com/office/powerpoint/2010/main" val="3477719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C39766-FC08-F5D9-837B-D47BD238A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Затраты: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02BD76-4E05-1568-E4C2-05C4AA4CF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b="1" i="1" dirty="0"/>
              <a:t>Общий список затрат</a:t>
            </a:r>
            <a:r>
              <a:rPr lang="en-GB" sz="2400" dirty="0"/>
              <a:t>:аренда офиса, закупка 6 компьтеров и 1 ноутбука, покраска помещения в корпоративные цвета, найм 2-х разработчиков интерфейса, 3-х дизайнеров интерьера и одного выездного менеджера, закупка 3-х очков виртуальной реальности, 19-ти стульев, 2-х диванов и 1-ого кресла, запуск рекламы</a:t>
            </a:r>
          </a:p>
          <a:p>
            <a:r>
              <a:rPr lang="en-GB" sz="2400" b="1" i="1" dirty="0"/>
              <a:t>Стартовые затраты на проект: </a:t>
            </a:r>
            <a:r>
              <a:rPr lang="en-GB" sz="2400" dirty="0"/>
              <a:t>6102 р</a:t>
            </a:r>
          </a:p>
          <a:p>
            <a:r>
              <a:rPr lang="en-GB" sz="2400" b="1" i="1" dirty="0"/>
              <a:t>Общие затраты:</a:t>
            </a:r>
            <a:r>
              <a:rPr lang="en-GB" sz="2400" dirty="0"/>
              <a:t> </a:t>
            </a:r>
            <a:r>
              <a:rPr lang="ru-RU" sz="2400" dirty="0"/>
              <a:t>13492 р.</a:t>
            </a:r>
            <a:endParaRPr lang="en-GB" sz="2400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D7273C75-33FB-4FFC-C6E8-71BE46A76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A96D69A6-6498-DD98-6406-3A5871CF043D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325" y="2352915"/>
            <a:ext cx="3257183" cy="4341340"/>
          </a:xfrm>
        </p:spPr>
      </p:pic>
    </p:spTree>
    <p:extLst>
      <p:ext uri="{BB962C8B-B14F-4D97-AF65-F5344CB8AC3E}">
        <p14:creationId xmlns:p14="http://schemas.microsoft.com/office/powerpoint/2010/main" val="890695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7E8E31-D068-E1FB-9E74-8C682D82F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Доходы: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B21DAC-A44C-B55A-6EA5-55F4B5F5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i="1" dirty="0"/>
              <a:t>Объем реализации</a:t>
            </a:r>
            <a:r>
              <a:rPr lang="en-GB" sz="2800" dirty="0"/>
              <a:t>:528 услуги в год(2 услуги/дн.×22 дня×12 мес.)</a:t>
            </a:r>
          </a:p>
          <a:p>
            <a:r>
              <a:rPr lang="en-GB" sz="2800" b="1" dirty="0"/>
              <a:t>Цена и ценовая стратегия:</a:t>
            </a:r>
            <a:r>
              <a:rPr lang="ru-RU" sz="2800" dirty="0"/>
              <a:t>30 р./</a:t>
            </a:r>
            <a:r>
              <a:rPr lang="ru-RU" sz="2800" dirty="0" err="1"/>
              <a:t>кв.м</a:t>
            </a:r>
            <a:r>
              <a:rPr lang="ru-RU" sz="2800" dirty="0"/>
              <a:t>.(~2000 р.)</a:t>
            </a:r>
          </a:p>
          <a:p>
            <a:pPr marL="0" indent="0">
              <a:buNone/>
            </a:pPr>
            <a:r>
              <a:rPr lang="ru-RU" sz="2800" dirty="0"/>
              <a:t>  Компания придерживается ценовой стратегии льготных</a:t>
            </a:r>
          </a:p>
          <a:p>
            <a:pPr marL="0" indent="0">
              <a:buNone/>
            </a:pPr>
            <a:r>
              <a:rPr lang="ru-RU" sz="2800" dirty="0"/>
              <a:t>  цен</a:t>
            </a:r>
          </a:p>
          <a:p>
            <a:r>
              <a:rPr lang="ru-RU" sz="2800" b="1" i="1" dirty="0"/>
              <a:t>Планируемая выручка:</a:t>
            </a:r>
            <a:r>
              <a:rPr lang="ru-RU" sz="2800" dirty="0"/>
              <a:t>88000 BYN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774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4E824-C2E1-AB3A-014B-7318803C0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151" y="485285"/>
            <a:ext cx="4104490" cy="1618396"/>
          </a:xfrm>
        </p:spPr>
        <p:txBody>
          <a:bodyPr/>
          <a:lstStyle/>
          <a:p>
            <a:r>
              <a:rPr lang="ru-RU" sz="3600" dirty="0">
                <a:solidFill>
                  <a:schemeClr val="bg1"/>
                </a:solidFill>
              </a:rPr>
              <a:t>Планировка помещения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855E8F9-3B2D-C28A-8A85-7B7E86DEB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879" y="1151307"/>
            <a:ext cx="7284880" cy="5071579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434A6811-58CB-EF67-2967-D8FC8A22B5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6298" y="2103681"/>
            <a:ext cx="3694728" cy="4007327"/>
          </a:xfrm>
        </p:spPr>
        <p:txBody>
          <a:bodyPr anchor="ctr">
            <a:noAutofit/>
          </a:bodyPr>
          <a:lstStyle/>
          <a:p>
            <a:r>
              <a:rPr lang="ru-RU" sz="1800" dirty="0"/>
              <a:t>При организации  планировки компании "</a:t>
            </a:r>
            <a:r>
              <a:rPr lang="ru-RU" sz="1800" dirty="0" err="1"/>
              <a:t>Кватэра</a:t>
            </a:r>
            <a:r>
              <a:rPr lang="ru-RU" sz="1800" dirty="0"/>
              <a:t> ў </a:t>
            </a:r>
            <a:r>
              <a:rPr lang="ru-RU" sz="1800" dirty="0" err="1"/>
              <a:t>акулярах</a:t>
            </a:r>
            <a:r>
              <a:rPr lang="ru-RU" sz="1800" dirty="0"/>
              <a:t>" были учтены следующие пункты:</a:t>
            </a:r>
            <a:br>
              <a:rPr lang="ru-RU" sz="1800" dirty="0"/>
            </a:br>
            <a:r>
              <a:rPr lang="ru-RU" sz="1800" dirty="0"/>
              <a:t>•</a:t>
            </a:r>
            <a:r>
              <a:rPr lang="ru-RU" sz="1800" b="1" i="1" dirty="0"/>
              <a:t>Кабинет руководителя </a:t>
            </a:r>
            <a:br>
              <a:rPr lang="ru-RU" sz="1800" dirty="0"/>
            </a:br>
            <a:r>
              <a:rPr lang="ru-RU" sz="1800" dirty="0"/>
              <a:t>•</a:t>
            </a:r>
            <a:r>
              <a:rPr lang="ru-RU" sz="1800" b="1" i="1" dirty="0"/>
              <a:t>Рабочие места сотрудников</a:t>
            </a:r>
            <a:br>
              <a:rPr lang="ru-RU" sz="1800" dirty="0"/>
            </a:br>
            <a:r>
              <a:rPr lang="ru-RU" sz="1800" dirty="0"/>
              <a:t>•</a:t>
            </a:r>
            <a:r>
              <a:rPr lang="ru-RU" sz="1800" b="1" i="1" dirty="0"/>
              <a:t>Помещение для совещаний</a:t>
            </a:r>
            <a:br>
              <a:rPr lang="ru-RU" sz="1800" dirty="0"/>
            </a:br>
            <a:r>
              <a:rPr lang="ru-RU" sz="1800" dirty="0"/>
              <a:t>•</a:t>
            </a:r>
            <a:r>
              <a:rPr lang="ru-RU" sz="1800" b="1" i="1" dirty="0"/>
              <a:t>Помещения социально-бытового обслуживания</a:t>
            </a:r>
            <a:r>
              <a:rPr lang="ru-RU" sz="1800" dirty="0"/>
              <a:t>( санитарные узлы)</a:t>
            </a:r>
            <a:br>
              <a:rPr lang="ru-RU" sz="1800" dirty="0"/>
            </a:br>
            <a:r>
              <a:rPr lang="ru-RU" sz="1800" dirty="0"/>
              <a:t>•</a:t>
            </a:r>
            <a:r>
              <a:rPr lang="ru-RU" sz="1800" b="1" i="1" dirty="0"/>
              <a:t>Комната отдыха </a:t>
            </a:r>
            <a:br>
              <a:rPr lang="ru-RU" sz="1800" dirty="0"/>
            </a:br>
            <a:r>
              <a:rPr lang="ru-RU" sz="1800" dirty="0"/>
              <a:t>Стены помещения и мебель выполнены в корпоративных цветах</a:t>
            </a:r>
          </a:p>
        </p:txBody>
      </p:sp>
    </p:spTree>
    <p:extLst>
      <p:ext uri="{BB962C8B-B14F-4D97-AF65-F5344CB8AC3E}">
        <p14:creationId xmlns:p14="http://schemas.microsoft.com/office/powerpoint/2010/main" val="4094106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740555-BF6F-24B4-C673-76CA84A33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chemeClr val="bg1"/>
                </a:solidFill>
              </a:rPr>
              <a:t>Реклама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A469AE-94E8-A8F3-FC11-21B866FC8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i="1" dirty="0"/>
              <a:t>Рекламные инструменты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174863-146C-DF19-06BB-A58E1B99A37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2000" dirty="0"/>
              <a:t>Интернет-реклама</a:t>
            </a:r>
          </a:p>
          <a:p>
            <a:pPr>
              <a:buFont typeface="+mj-lt"/>
              <a:buAutoNum type="arabicPeriod"/>
            </a:pPr>
            <a:r>
              <a:rPr lang="ru-RU" sz="2000" dirty="0" err="1"/>
              <a:t>Тв</a:t>
            </a:r>
            <a:r>
              <a:rPr lang="ru-RU" sz="2000" dirty="0"/>
              <a:t>, радио</a:t>
            </a:r>
          </a:p>
          <a:p>
            <a:pPr>
              <a:buFont typeface="+mj-lt"/>
              <a:buAutoNum type="arabicPeriod"/>
            </a:pPr>
            <a:r>
              <a:rPr lang="ru-RU" sz="2000" dirty="0"/>
              <a:t>P</a:t>
            </a:r>
            <a:r>
              <a:rPr lang="af-ZA" sz="2000" dirty="0"/>
              <a:t>r</a:t>
            </a:r>
            <a:endParaRPr lang="ru-RU" sz="2000" dirty="0"/>
          </a:p>
          <a:p>
            <a:pPr>
              <a:buFont typeface="+mj-lt"/>
              <a:buAutoNum type="arabicPeriod"/>
            </a:pPr>
            <a:r>
              <a:rPr lang="ru-RU" sz="2000" dirty="0"/>
              <a:t>Наружная реклама</a:t>
            </a:r>
          </a:p>
          <a:p>
            <a:pPr>
              <a:buFont typeface="+mj-lt"/>
              <a:buAutoNum type="arabicPeriod"/>
            </a:pPr>
            <a:r>
              <a:rPr lang="ru-RU" sz="2000" dirty="0"/>
              <a:t>Внутренняя реклама</a:t>
            </a:r>
          </a:p>
          <a:p>
            <a:pPr>
              <a:buFont typeface="+mj-lt"/>
              <a:buAutoNum type="arabicPeriod"/>
            </a:pPr>
            <a:endParaRPr lang="ru-RU" sz="20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471B157-98FB-E64F-EE0E-60FD8A129E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i="1" dirty="0"/>
              <a:t>Маркетинговые фишки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B2766B6-4F97-BEEA-F662-4E4DE6D841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04586" y="2751138"/>
            <a:ext cx="5600551" cy="3109913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ru-RU" sz="2000" dirty="0"/>
              <a:t>Партнерство со строительной фирмой(2% в обе стороны)</a:t>
            </a:r>
          </a:p>
          <a:p>
            <a:pPr>
              <a:buFont typeface="+mj-lt"/>
              <a:buAutoNum type="arabicPeriod"/>
            </a:pPr>
            <a:r>
              <a:rPr lang="ru-RU" sz="2000" dirty="0"/>
              <a:t>При проектировке от 2-х до 3-х комнат предоставляется скидка в размере 2-х %, при проектировки 4-х и более комнат-3%</a:t>
            </a:r>
          </a:p>
          <a:p>
            <a:pPr>
              <a:buFont typeface="+mj-lt"/>
              <a:buAutoNum type="arabicPeriod"/>
            </a:pPr>
            <a:r>
              <a:rPr lang="ru-RU" sz="2000" dirty="0"/>
              <a:t>При условии, что от вас придет клиент, вы получаете </a:t>
            </a:r>
            <a:r>
              <a:rPr lang="ru-RU" sz="2000" dirty="0" err="1"/>
              <a:t>кэшбек</a:t>
            </a:r>
            <a:r>
              <a:rPr lang="ru-RU" sz="2000" dirty="0"/>
              <a:t> в размере 2,5% процентов от его заказа</a:t>
            </a:r>
          </a:p>
          <a:p>
            <a:pPr>
              <a:buFont typeface="+mj-lt"/>
              <a:buAutoNum type="arabicPeriod"/>
            </a:pPr>
            <a:r>
              <a:rPr lang="ru-RU" sz="2000" dirty="0" err="1"/>
              <a:t>Сэмплинг</a:t>
            </a:r>
            <a:endParaRPr lang="ru-RU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754AA5-7A19-079E-FA95-FF2A84D09623}"/>
              </a:ext>
            </a:extLst>
          </p:cNvPr>
          <p:cNvSpPr txBox="1"/>
          <p:nvPr/>
        </p:nvSpPr>
        <p:spPr>
          <a:xfrm>
            <a:off x="5187745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467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BF7DE0-4257-716F-4831-77AB3B6FD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solidFill>
                  <a:schemeClr val="bg1"/>
                </a:solidFill>
              </a:rPr>
              <a:t>Основные показатели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EED948-8068-40F2-6054-599B8A8056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14" y="842150"/>
            <a:ext cx="6252633" cy="5414963"/>
          </a:xfrm>
        </p:spPr>
        <p:txBody>
          <a:bodyPr>
            <a:normAutofit/>
          </a:bodyPr>
          <a:lstStyle/>
          <a:p>
            <a:r>
              <a:rPr lang="ru-RU" sz="2400" b="1" i="1" dirty="0"/>
              <a:t>Срок окупаемости проекта</a:t>
            </a:r>
            <a:r>
              <a:rPr lang="ru-RU" sz="2400" dirty="0"/>
              <a:t>:~2 лет</a:t>
            </a:r>
          </a:p>
          <a:p>
            <a:r>
              <a:rPr lang="ru-RU" sz="2400" b="1" i="1" dirty="0"/>
              <a:t>Прибыль</a:t>
            </a:r>
            <a:r>
              <a:rPr lang="ru-RU" sz="2400" dirty="0"/>
              <a:t>:74508 BYN</a:t>
            </a:r>
          </a:p>
          <a:p>
            <a:r>
              <a:rPr lang="ru-RU" sz="2400" b="1" i="1" dirty="0"/>
              <a:t>Чистая прибыль:</a:t>
            </a:r>
            <a:r>
              <a:rPr lang="ru-RU" sz="2400" dirty="0"/>
              <a:t>61096,56 ВYN</a:t>
            </a:r>
          </a:p>
          <a:p>
            <a:r>
              <a:rPr lang="ru-RU" sz="2400" b="1" i="1" dirty="0"/>
              <a:t>Рентабельность проекта</a:t>
            </a:r>
            <a:r>
              <a:rPr lang="ru-RU" sz="2400" dirty="0"/>
              <a:t>:69%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DD28FB8-7C61-5DD9-950E-FB4A1CE04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69716" y="2064484"/>
            <a:ext cx="3547533" cy="3600311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F608A86-0BB6-0062-6ED1-34A31C38D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11" y="1357746"/>
            <a:ext cx="5664630" cy="384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06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10A343-1EF3-6E73-8527-A24107AD0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err="1">
                <a:solidFill>
                  <a:schemeClr val="bg1"/>
                </a:solidFill>
              </a:rPr>
              <a:t>пов</a:t>
            </a:r>
            <a:r>
              <a:rPr lang="ru-RU">
                <a:solidFill>
                  <a:schemeClr val="bg1"/>
                </a:solidFill>
              </a:rPr>
              <a:t>:работаете </a:t>
            </a:r>
            <a:r>
              <a:rPr lang="ru-RU" dirty="0">
                <a:solidFill>
                  <a:schemeClr val="bg1"/>
                </a:solidFill>
              </a:rPr>
              <a:t>у нас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7B69F569-2FBA-9DD0-6245-AECFC10E0B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4EE2752-3EE0-1E22-CE2A-7BF426F27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543" y="2151292"/>
            <a:ext cx="6304597" cy="4476264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0302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A54AB7-5B7D-5F79-E13F-8E0F63801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712" y="843551"/>
            <a:ext cx="10571998" cy="970450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Ресурсы, с помощью которых создавался бизнес-план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C2B912-460B-E44B-978F-D76AC1616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f-ZA" sz="2800" dirty="0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https://selection.school/</a:t>
            </a:r>
            <a:r>
              <a:rPr lang="ru-RU" sz="2800" dirty="0" err="1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formulas</a:t>
            </a:r>
            <a:r>
              <a:rPr lang="ru-RU" sz="2800" dirty="0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ru-RU" sz="2800" dirty="0" err="1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</a:t>
            </a:r>
            <a:r>
              <a:rPr lang="ru-RU" sz="2800" dirty="0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ru-RU" sz="2800" dirty="0" err="1">
                <a:solidFill>
                  <a:srgbClr val="8F8F8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</a:t>
            </a:r>
            <a:r>
              <a:rPr lang="ru-RU" sz="2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-сайт</a:t>
            </a:r>
            <a:r>
              <a:rPr lang="ru-RU" sz="2800" dirty="0"/>
              <a:t>, с помощью формул которого производились все расчеты</a:t>
            </a:r>
          </a:p>
          <a:p>
            <a:r>
              <a:rPr lang="af-ZA" sz="2800" dirty="0">
                <a:solidFill>
                  <a:srgbClr val="8F8F8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https://www.mcc.by/</a:t>
            </a:r>
            <a:r>
              <a:rPr lang="ru-RU" sz="28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-сайт</a:t>
            </a:r>
            <a:r>
              <a:rPr lang="ru-RU" sz="2800" dirty="0"/>
              <a:t> инкубатора малого предпринимательства, где располагается наш офис</a:t>
            </a:r>
          </a:p>
          <a:p>
            <a:r>
              <a:rPr lang="af-ZA" sz="2800" dirty="0">
                <a:solidFill>
                  <a:srgbClr val="8F8F8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https://beltelecom.by/business/</a:t>
            </a:r>
            <a:r>
              <a:rPr lang="ru-RU" sz="2800" dirty="0" err="1">
                <a:solidFill>
                  <a:srgbClr val="8F8F8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telephony</a:t>
            </a:r>
            <a:r>
              <a:rPr lang="ru-RU" sz="28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-цены</a:t>
            </a:r>
            <a:r>
              <a:rPr lang="ru-RU" sz="2800" dirty="0"/>
              <a:t> на сотовую связь для офисов  учитывались при подсчете основных ежемесячных затрат на проект</a:t>
            </a:r>
          </a:p>
        </p:txBody>
      </p:sp>
    </p:spTree>
    <p:extLst>
      <p:ext uri="{BB962C8B-B14F-4D97-AF65-F5344CB8AC3E}">
        <p14:creationId xmlns:p14="http://schemas.microsoft.com/office/powerpoint/2010/main" val="220742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D65970-752E-D5CA-4B3C-CB20B745D6F5}"/>
              </a:ext>
            </a:extLst>
          </p:cNvPr>
          <p:cNvSpPr txBox="1"/>
          <p:nvPr/>
        </p:nvSpPr>
        <p:spPr>
          <a:xfrm>
            <a:off x="5183136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 dirty="0"/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554052CC-F43E-483D-A980-9B763C599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5116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383</Words>
  <Application>Microsoft Office PowerPoint</Application>
  <PresentationFormat>Широкоэкранный</PresentationFormat>
  <Paragraphs>40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Century Gothic</vt:lpstr>
      <vt:lpstr>Wingdings 2</vt:lpstr>
      <vt:lpstr>Цитаты</vt:lpstr>
      <vt:lpstr>Бизнес-проект на тему “Дизайн-студия”  “Кватэра ў акулярах”</vt:lpstr>
      <vt:lpstr>О нашем бизнес-проекте</vt:lpstr>
      <vt:lpstr>Затраты:</vt:lpstr>
      <vt:lpstr>Доходы:</vt:lpstr>
      <vt:lpstr>Планировка помещения</vt:lpstr>
      <vt:lpstr>Реклама</vt:lpstr>
      <vt:lpstr>Основные показатели проекта</vt:lpstr>
      <vt:lpstr>пов:работаете у нас</vt:lpstr>
      <vt:lpstr>Ресурсы, с помощью которых создавался бизнес-план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Бизнес-проект на тему “Дизайн-студия”  “Кватэра ў акулярах”</dc:title>
  <dc:creator>tanita.junior@tut.by</dc:creator>
  <cp:lastModifiedBy>Татьяна Мусорская</cp:lastModifiedBy>
  <cp:revision>18</cp:revision>
  <dcterms:created xsi:type="dcterms:W3CDTF">2022-11-02T15:10:16Z</dcterms:created>
  <dcterms:modified xsi:type="dcterms:W3CDTF">2023-07-07T18:48:30Z</dcterms:modified>
</cp:coreProperties>
</file>