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8" d="100"/>
          <a:sy n="98" d="100"/>
        </p:scale>
        <p:origin x="-194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Название 1"/>
          <p:cNvSpPr>
            <a:spLocks noGrp="1"/>
          </p:cNvSpPr>
          <p:nvPr>
            <p:ph type="ctrTitle"/>
          </p:nvPr>
        </p:nvSpPr>
        <p:spPr>
          <a:xfrm>
            <a:off x="685800" y="2130425"/>
            <a:ext cx="7772400" cy="1470025"/>
          </a:xfrm>
        </p:spPr>
        <p:txBody>
          <a:bodyPr/>
          <a:lstStyle/>
          <a:p>
            <a:r>
              <a:rPr lang="en-US"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Образец подзаголовка</a:t>
            </a:r>
            <a:endParaRPr lang="ru-RU"/>
          </a:p>
        </p:txBody>
      </p:sp>
      <p:sp>
        <p:nvSpPr>
          <p:cNvPr id="4" name="Дата 3"/>
          <p:cNvSpPr>
            <a:spLocks noGrp="1"/>
          </p:cNvSpPr>
          <p:nvPr>
            <p:ph type="dt" sz="half" idx="10"/>
          </p:nvPr>
        </p:nvSpPr>
        <p:spPr/>
        <p:txBody>
          <a:bodyPr/>
          <a:lstStyle/>
          <a:p>
            <a:fld id="{A6BE3689-EC9C-BA43-9FCE-76E9E68821DB}" type="datetimeFigureOut">
              <a:rPr lang="ru-RU" smtClean="0"/>
              <a:t>02.04.12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562831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6BE3689-EC9C-BA43-9FCE-76E9E68821DB}" type="datetimeFigureOut">
              <a:rPr lang="ru-RU" smtClean="0"/>
              <a:t>02.04.12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12453303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Название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6BE3689-EC9C-BA43-9FCE-76E9E68821DB}" type="datetimeFigureOut">
              <a:rPr lang="ru-RU" smtClean="0"/>
              <a:t>02.04.12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1772507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6BE3689-EC9C-BA43-9FCE-76E9E68821DB}" type="datetimeFigureOut">
              <a:rPr lang="ru-RU" smtClean="0"/>
              <a:t>02.04.12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3329625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6BE3689-EC9C-BA43-9FCE-76E9E68821DB}" type="datetimeFigureOut">
              <a:rPr lang="ru-RU" smtClean="0"/>
              <a:t>02.04.12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449711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6BE3689-EC9C-BA43-9FCE-76E9E68821DB}" type="datetimeFigureOut">
              <a:rPr lang="ru-RU" smtClean="0"/>
              <a:t>02.04.12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2664643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6BE3689-EC9C-BA43-9FCE-76E9E68821DB}" type="datetimeFigureOut">
              <a:rPr lang="ru-RU" smtClean="0"/>
              <a:t>02.04.12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2690482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6BE3689-EC9C-BA43-9FCE-76E9E68821DB}" type="datetimeFigureOut">
              <a:rPr lang="ru-RU" smtClean="0"/>
              <a:t>02.04.12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3913971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Название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6BE3689-EC9C-BA43-9FCE-76E9E68821DB}" type="datetimeFigureOut">
              <a:rPr lang="ru-RU" smtClean="0"/>
              <a:t>02.04.12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619996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 текст">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6BE3689-EC9C-BA43-9FCE-76E9E68821DB}" type="datetimeFigureOut">
              <a:rPr lang="ru-RU" smtClean="0"/>
              <a:t>02.04.12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1567199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 загол.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6BE3689-EC9C-BA43-9FCE-76E9E68821DB}" type="datetimeFigureOut">
              <a:rPr lang="ru-RU" smtClean="0"/>
              <a:t>02.04.12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AF42F5-24BA-6649-A933-427D4368DEA4}" type="slidenum">
              <a:rPr lang="ru-RU" smtClean="0"/>
              <a:t>‹#›</a:t>
            </a:fld>
            <a:endParaRPr lang="ru-RU"/>
          </a:p>
        </p:txBody>
      </p:sp>
    </p:spTree>
    <p:extLst>
      <p:ext uri="{BB962C8B-B14F-4D97-AF65-F5344CB8AC3E}">
        <p14:creationId xmlns:p14="http://schemas.microsoft.com/office/powerpoint/2010/main" val="189239301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Образец текста</a:t>
            </a:r>
          </a:p>
          <a:p>
            <a:pPr lvl="1"/>
            <a:r>
              <a:rPr lang="en-US" smtClean="0"/>
              <a:t>Второй уровень</a:t>
            </a:r>
          </a:p>
          <a:p>
            <a:pPr lvl="2"/>
            <a:r>
              <a:rPr lang="en-US" smtClean="0"/>
              <a:t>Третий уровень</a:t>
            </a:r>
          </a:p>
          <a:p>
            <a:pPr lvl="3"/>
            <a:r>
              <a:rPr lang="en-US" smtClean="0"/>
              <a:t>Четвертый уровень</a:t>
            </a:r>
          </a:p>
          <a:p>
            <a:pPr lvl="4"/>
            <a:r>
              <a:rPr lang="en-US"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BE3689-EC9C-BA43-9FCE-76E9E68821DB}" type="datetimeFigureOut">
              <a:rPr lang="ru-RU" smtClean="0"/>
              <a:t>02.04.12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AF42F5-24BA-6649-A933-427D4368DEA4}" type="slidenum">
              <a:rPr lang="ru-RU" smtClean="0"/>
              <a:t>‹#›</a:t>
            </a:fld>
            <a:endParaRPr lang="ru-RU"/>
          </a:p>
        </p:txBody>
      </p:sp>
    </p:spTree>
    <p:extLst>
      <p:ext uri="{BB962C8B-B14F-4D97-AF65-F5344CB8AC3E}">
        <p14:creationId xmlns:p14="http://schemas.microsoft.com/office/powerpoint/2010/main" val="7747514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ctrTitle"/>
          </p:nvPr>
        </p:nvSpPr>
        <p:spPr/>
        <p:txBody>
          <a:bodyPr>
            <a:normAutofit fontScale="90000"/>
          </a:bodyPr>
          <a:lstStyle/>
          <a:p>
            <a:r>
              <a:rPr lang="ru-RU" dirty="0"/>
              <a:t>Кинематограф как вид искусства и как средство массовой коммуникации</a:t>
            </a:r>
            <a:r>
              <a:rPr lang="ru-RU" dirty="0" smtClean="0">
                <a:effectLst/>
              </a:rPr>
              <a:t> </a:t>
            </a:r>
            <a:endParaRPr lang="ru-RU" dirty="0"/>
          </a:p>
        </p:txBody>
      </p:sp>
      <p:sp>
        <p:nvSpPr>
          <p:cNvPr id="3" name="Подзаголовок 2"/>
          <p:cNvSpPr>
            <a:spLocks noGrp="1"/>
          </p:cNvSpPr>
          <p:nvPr>
            <p:ph type="subTitle" idx="1"/>
          </p:nvPr>
        </p:nvSpPr>
        <p:spPr/>
        <p:txBody>
          <a:bodyPr/>
          <a:lstStyle/>
          <a:p>
            <a:endParaRPr lang="ru-RU"/>
          </a:p>
        </p:txBody>
      </p:sp>
    </p:spTree>
    <p:extLst>
      <p:ext uri="{BB962C8B-B14F-4D97-AF65-F5344CB8AC3E}">
        <p14:creationId xmlns:p14="http://schemas.microsoft.com/office/powerpoint/2010/main" val="24867133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85000" lnSpcReduction="10000"/>
          </a:bodyPr>
          <a:lstStyle/>
          <a:p>
            <a:pPr marL="0" indent="0">
              <a:buNone/>
            </a:pPr>
            <a:r>
              <a:rPr lang="ru-RU" dirty="0"/>
              <a:t>28 декабря 1895 года состоялся первый сеанс братьев Огюста и Луи Люмьеров в Гранд-кафе на бульваре Капуцинок в Париже. Именно эту дату и принято считать рождением кино.</a:t>
            </a:r>
          </a:p>
          <a:p>
            <a:pPr marL="0" indent="0">
              <a:buNone/>
            </a:pPr>
            <a:r>
              <a:rPr lang="ru-RU" dirty="0"/>
              <a:t>Фильмы Луи Люмьера напоминали бытовые фотографии. Некоторые  сценки носили домашний характер. </a:t>
            </a:r>
            <a:endParaRPr lang="ru-RU" dirty="0" smtClean="0"/>
          </a:p>
          <a:p>
            <a:pPr marL="0" indent="0">
              <a:buNone/>
            </a:pPr>
            <a:r>
              <a:rPr lang="ru-RU" dirty="0"/>
              <a:t>Эти примитивные сценки никоим образом еще нельзя было рассматривать как произведения искусства. В них поражал сам факт зафиксированного и воспроизведенного движения.</a:t>
            </a:r>
          </a:p>
          <a:p>
            <a:pPr marL="0" indent="0">
              <a:buNone/>
            </a:pPr>
            <a:endParaRPr lang="ru-RU" dirty="0"/>
          </a:p>
        </p:txBody>
      </p:sp>
    </p:spTree>
    <p:extLst>
      <p:ext uri="{BB962C8B-B14F-4D97-AF65-F5344CB8AC3E}">
        <p14:creationId xmlns:p14="http://schemas.microsoft.com/office/powerpoint/2010/main" val="1796414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47500" lnSpcReduction="20000"/>
          </a:bodyPr>
          <a:lstStyle/>
          <a:p>
            <a:r>
              <a:rPr lang="ru-RU" dirty="0"/>
              <a:t>Аппараты, которыми можно было снимать и демонстрировать фильмы, появились 17 февраля 1896 года в Лондоне, 29 февраля в Брюсселе, 30 апреля в Берлине, 1 мая в Вене, 4 мая в Петербурге, 26 мая в Москве, 12 июня в Мадриде, 18 июня в Нью-Йорке.</a:t>
            </a:r>
          </a:p>
          <a:p>
            <a:r>
              <a:rPr lang="ru-RU" dirty="0"/>
              <a:t>Увидев успех своих аппаратов, Люмьеры обучили нескольких операторов и разослали их по разным странам. Так появилась первая кинематографическая профессия – кинооператор. Без режиссеров, без актеров и т.п. </a:t>
            </a:r>
            <a:r>
              <a:rPr lang="ru-RU" dirty="0" err="1"/>
              <a:t>люмьеровские</a:t>
            </a:r>
            <a:r>
              <a:rPr lang="ru-RU" dirty="0"/>
              <a:t> операторы снимали, печатали, демонстрировали свои фильмы. Преимущественно это были события общественной жизни: праздники, шествия, молебны, скачки, пожары, дипломатические визиты.</a:t>
            </a:r>
          </a:p>
          <a:p>
            <a:r>
              <a:rPr lang="ru-RU" dirty="0"/>
              <a:t>В России менее чем через год после сеанса на бульваре Капуцинок актер Малого театра </a:t>
            </a:r>
            <a:r>
              <a:rPr lang="ru-RU" dirty="0" err="1"/>
              <a:t>Б.Сашин</a:t>
            </a:r>
            <a:r>
              <a:rPr lang="ru-RU" dirty="0"/>
              <a:t> снял и демонстрировал в Москве первые русские фильмы «Конно-железная дорога» и «Вольная </a:t>
            </a:r>
            <a:r>
              <a:rPr lang="ru-RU" dirty="0" err="1"/>
              <a:t>богородская</a:t>
            </a:r>
            <a:r>
              <a:rPr lang="ru-RU" dirty="0"/>
              <a:t> пожарная команда».</a:t>
            </a:r>
          </a:p>
          <a:p>
            <a:r>
              <a:rPr lang="ru-RU" dirty="0"/>
              <a:t>Фильмы были короткие, фиксировали, главным образом, реальные события жизни, без специальной подготовки, без сюжета, актеров. Такие фильмы теперь называют хроникой. Однако уже в этих первых хрониках наметились зачатки будущего искусства (элементы сюжета, характеров в «Политом поливальщике»), снимая события жизни, операторы стремились отобрать наиболее интересные и характерные, старались снять самые важные моменты события, выбирали наиболее выгодные точки зрения, внося тем самым творческое начало в еще примитивный процесс. Снимая виды Венеции, один из </a:t>
            </a:r>
            <a:r>
              <a:rPr lang="ru-RU" dirty="0" err="1"/>
              <a:t>люмьеровских</a:t>
            </a:r>
            <a:r>
              <a:rPr lang="ru-RU" dirty="0"/>
              <a:t> операторов погрузил свой аппарат в гондолу и создал первую панораму, первую съемку с движения. Конкурент Люмьера – англичанин Роберт Пол снял кривляющегося комика, и, чтобы получше запечатлеть гримасы, придвинул аппарат поближе к его лицу. Так получился крупный план. </a:t>
            </a:r>
          </a:p>
        </p:txBody>
      </p:sp>
    </p:spTree>
    <p:extLst>
      <p:ext uri="{BB962C8B-B14F-4D97-AF65-F5344CB8AC3E}">
        <p14:creationId xmlns:p14="http://schemas.microsoft.com/office/powerpoint/2010/main" val="948066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0000" lnSpcReduction="20000"/>
          </a:bodyPr>
          <a:lstStyle/>
          <a:p>
            <a:r>
              <a:rPr lang="ru-RU" dirty="0"/>
              <a:t>Так постепенно первые кинематографисты открывали потенциальные возможности кинематографа, его выразительные средства, его художественную специфику. Менялось и отношение зрителей. От простого любования движением, от восторга перед техническим аттракционом они приходили к заинтересованности тем. Что происходит на экране, и получали эстетическое удовольствие от красивого вида, необычного костюма, от драматического или комического поведения людей на экране.</a:t>
            </a:r>
          </a:p>
          <a:p>
            <a:r>
              <a:rPr lang="ru-RU" dirty="0"/>
              <a:t>Любопытно, что сам Луи Люмьер не видел потенциальных возможностей кинематографа как искусства. Когда к нему обратился человек, предлагавший все свое состояние за право на синематограф, он отказал, мотивируя это тем, что как «научная диковинка  синематограф когда-нибудь получит признание, но коммерческих перспектив он не имеет». </a:t>
            </a:r>
          </a:p>
        </p:txBody>
      </p:sp>
    </p:spTree>
    <p:extLst>
      <p:ext uri="{BB962C8B-B14F-4D97-AF65-F5344CB8AC3E}">
        <p14:creationId xmlns:p14="http://schemas.microsoft.com/office/powerpoint/2010/main" val="300920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55000" lnSpcReduction="20000"/>
          </a:bodyPr>
          <a:lstStyle/>
          <a:p>
            <a:r>
              <a:rPr lang="ru-RU" dirty="0" smtClean="0"/>
              <a:t>Новый шаг в развитии киноискусства связан с именем Жоржа </a:t>
            </a:r>
            <a:r>
              <a:rPr lang="ru-RU" dirty="0" err="1" smtClean="0"/>
              <a:t>Мельеса</a:t>
            </a:r>
            <a:r>
              <a:rPr lang="ru-RU" dirty="0" smtClean="0"/>
              <a:t> (1861 -1938).</a:t>
            </a:r>
            <a:r>
              <a:rPr lang="ru-RU" dirty="0"/>
              <a:t> Экспериментируя с аппаратом, </a:t>
            </a:r>
            <a:r>
              <a:rPr lang="ru-RU" dirty="0" err="1"/>
              <a:t>Ж.Мельес</a:t>
            </a:r>
            <a:r>
              <a:rPr lang="ru-RU" dirty="0"/>
              <a:t> открыл первый кинематографический трюк: останавливая съемку, заменяя объект и затем продолжая съемку, можно получить иллюзию внезапного исчезновения, появления и замены предметов. </a:t>
            </a:r>
          </a:p>
          <a:p>
            <a:r>
              <a:rPr lang="ru-RU" dirty="0"/>
              <a:t> Были открыты «кадансы», т.е. трюковые возможности киноаппарата: рапид (убыстренная и замедленная съемка). Двойная экспозиция (позволяет соединить в одном изображении два или несколько изображений, снятых в разное время в разных местах.</a:t>
            </a:r>
          </a:p>
          <a:p>
            <a:r>
              <a:rPr lang="ru-RU" dirty="0"/>
              <a:t>Открывая один за другим эти трюки, </a:t>
            </a:r>
            <a:r>
              <a:rPr lang="ru-RU" dirty="0" err="1"/>
              <a:t>Мельес</a:t>
            </a:r>
            <a:r>
              <a:rPr lang="ru-RU" dirty="0"/>
              <a:t> соединял их с цирковыми, эстрадными, балаганными трюками. Своим фильмам он дал цирковое название – феерии. На экране куры взлетали и превращались в полуодетых танцовщиц, люди раздваивались, вытягивались, сжимались, Сюжетами для феерий </a:t>
            </a:r>
            <a:r>
              <a:rPr lang="ru-RU" dirty="0" err="1"/>
              <a:t>Мельесу</a:t>
            </a:r>
            <a:r>
              <a:rPr lang="ru-RU" dirty="0"/>
              <a:t> служили главным образом сказки (Золушка, Красная Шапочка, Синяя Борода), затем в ход пошли «Приключения </a:t>
            </a:r>
            <a:r>
              <a:rPr lang="ru-RU" dirty="0" err="1"/>
              <a:t>Мюнхаузена</a:t>
            </a:r>
            <a:r>
              <a:rPr lang="ru-RU" dirty="0"/>
              <a:t>», «Путешествие на Луну» </a:t>
            </a:r>
            <a:r>
              <a:rPr lang="ru-RU" dirty="0" err="1"/>
              <a:t>Ж.Верна</a:t>
            </a:r>
            <a:r>
              <a:rPr lang="ru-RU" dirty="0"/>
              <a:t>, даже «Фауст», Жанна </a:t>
            </a:r>
            <a:r>
              <a:rPr lang="ru-RU" dirty="0" err="1"/>
              <a:t>дАрк</a:t>
            </a:r>
            <a:r>
              <a:rPr lang="ru-RU" dirty="0"/>
              <a:t>», «Хождение Иисуса Христа по воде».</a:t>
            </a:r>
          </a:p>
          <a:p>
            <a:r>
              <a:rPr lang="ru-RU" dirty="0"/>
              <a:t>С 1897 по 1913 </a:t>
            </a:r>
            <a:r>
              <a:rPr lang="ru-RU" dirty="0" err="1"/>
              <a:t>Мельес</a:t>
            </a:r>
            <a:r>
              <a:rPr lang="ru-RU" dirty="0"/>
              <a:t> выпустил несколько сотен фильмов.</a:t>
            </a:r>
          </a:p>
          <a:p>
            <a:pPr marL="0" indent="0">
              <a:buNone/>
            </a:pPr>
            <a:endParaRPr lang="ru-RU" dirty="0" smtClean="0"/>
          </a:p>
          <a:p>
            <a:pPr marL="0" indent="0">
              <a:buNone/>
            </a:pPr>
            <a:endParaRPr lang="ru-RU" dirty="0"/>
          </a:p>
        </p:txBody>
      </p:sp>
    </p:spTree>
    <p:extLst>
      <p:ext uri="{BB962C8B-B14F-4D97-AF65-F5344CB8AC3E}">
        <p14:creationId xmlns:p14="http://schemas.microsoft.com/office/powerpoint/2010/main" val="82160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pPr marL="0" indent="0">
              <a:buNone/>
            </a:pPr>
            <a:r>
              <a:rPr lang="ru-RU" dirty="0"/>
              <a:t>Французские киноведы делят историю кино на два потока – от Люмьера и от </a:t>
            </a:r>
            <a:r>
              <a:rPr lang="ru-RU" dirty="0" err="1"/>
              <a:t>Мельеса</a:t>
            </a:r>
            <a:r>
              <a:rPr lang="ru-RU" dirty="0"/>
              <a:t>. От Люмьера – хроника, показывающая реальную жизнь, от </a:t>
            </a:r>
            <a:r>
              <a:rPr lang="ru-RU" dirty="0" err="1"/>
              <a:t>Мельеса</a:t>
            </a:r>
            <a:r>
              <a:rPr lang="ru-RU" dirty="0"/>
              <a:t> – игровое кино, воссоздающее жизнь при помощи сюжета, актеров, декораций. Такое деление не вполне точно, можно даже говорить о том, что игровое кино пошло по пути, гораздо более близкому натурным зарисовкам Люмьера, чем павильонным трюкам </a:t>
            </a:r>
            <a:r>
              <a:rPr lang="ru-RU" dirty="0" err="1"/>
              <a:t>Мельеса</a:t>
            </a:r>
            <a:r>
              <a:rPr lang="ru-RU" dirty="0"/>
              <a:t>.</a:t>
            </a:r>
            <a:r>
              <a:rPr lang="ru-RU" dirty="0" smtClean="0">
                <a:effectLst/>
              </a:rPr>
              <a:t> </a:t>
            </a:r>
            <a:endParaRPr lang="ru-RU" dirty="0"/>
          </a:p>
        </p:txBody>
      </p:sp>
    </p:spTree>
    <p:extLst>
      <p:ext uri="{BB962C8B-B14F-4D97-AF65-F5344CB8AC3E}">
        <p14:creationId xmlns:p14="http://schemas.microsoft.com/office/powerpoint/2010/main" val="2319832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62500" lnSpcReduction="20000"/>
          </a:bodyPr>
          <a:lstStyle/>
          <a:p>
            <a:r>
              <a:rPr lang="ru-RU" dirty="0"/>
              <a:t>Андре </a:t>
            </a:r>
            <a:r>
              <a:rPr lang="ru-RU" dirty="0" err="1"/>
              <a:t>Дид</a:t>
            </a:r>
            <a:r>
              <a:rPr lang="ru-RU" dirty="0"/>
              <a:t> (ученик </a:t>
            </a:r>
            <a:r>
              <a:rPr lang="ru-RU" dirty="0" err="1"/>
              <a:t>Мельеса</a:t>
            </a:r>
            <a:r>
              <a:rPr lang="ru-RU" dirty="0"/>
              <a:t>) – родоначальник коротеньких эксцентрических комедий. </a:t>
            </a:r>
            <a:r>
              <a:rPr lang="ru-RU" dirty="0" err="1"/>
              <a:t>Дид</a:t>
            </a:r>
            <a:r>
              <a:rPr lang="ru-RU" dirty="0"/>
              <a:t> изображал неудачливого молодого человека (</a:t>
            </a:r>
            <a:r>
              <a:rPr lang="ru-RU" dirty="0" err="1"/>
              <a:t>Буаро</a:t>
            </a:r>
            <a:r>
              <a:rPr lang="ru-RU" dirty="0"/>
              <a:t>), попадавшего во всевозможные переделки. Весь мир хохотал над злоключениями </a:t>
            </a:r>
            <a:r>
              <a:rPr lang="ru-RU" dirty="0" err="1"/>
              <a:t>Дида</a:t>
            </a:r>
            <a:r>
              <a:rPr lang="ru-RU" dirty="0"/>
              <a:t>. В каждой стране его стали называть по-своему: </a:t>
            </a:r>
            <a:r>
              <a:rPr lang="ru-RU" dirty="0" err="1"/>
              <a:t>Кретинетти</a:t>
            </a:r>
            <a:r>
              <a:rPr lang="ru-RU" dirty="0"/>
              <a:t> в Италии, </a:t>
            </a:r>
            <a:r>
              <a:rPr lang="ru-RU" dirty="0" err="1"/>
              <a:t>Санчо</a:t>
            </a:r>
            <a:r>
              <a:rPr lang="ru-RU" dirty="0"/>
              <a:t> в Испании, </a:t>
            </a:r>
            <a:r>
              <a:rPr lang="ru-RU" dirty="0" err="1"/>
              <a:t>Торрибио</a:t>
            </a:r>
            <a:r>
              <a:rPr lang="ru-RU" dirty="0"/>
              <a:t> в Америке, </a:t>
            </a:r>
            <a:r>
              <a:rPr lang="ru-RU" dirty="0" err="1"/>
              <a:t>Глупышкин</a:t>
            </a:r>
            <a:r>
              <a:rPr lang="ru-RU" dirty="0"/>
              <a:t> в России. Во всех странах появились и подражатели </a:t>
            </a:r>
            <a:r>
              <a:rPr lang="ru-RU" dirty="0" err="1"/>
              <a:t>Дида</a:t>
            </a:r>
            <a:r>
              <a:rPr lang="ru-RU" dirty="0"/>
              <a:t>. Так родилась эксцентрическая комедия. </a:t>
            </a:r>
          </a:p>
          <a:p>
            <a:r>
              <a:rPr lang="ru-RU" dirty="0"/>
              <a:t>Следует обратить внимание еще на одно примечательное явление, возникшее во французском кинематографе. Кроме хроники, феерий и комедий, французские кинематографисты первыми начали прибегать к помощи театра, т.е. пытаться перенести на экран отдельные сцены, монологи, фрагменты театральных спектаклей. Сам Люмьер снимал отрывки из спектаклей. Иногда их озвучивали находившиеся за экраном актеры. Однако и это вскоре перестало удовлетворять зрителей.</a:t>
            </a:r>
            <a:r>
              <a:rPr lang="ru-RU" dirty="0" smtClean="0">
                <a:effectLst/>
              </a:rPr>
              <a:t> </a:t>
            </a:r>
            <a:endParaRPr lang="ru-RU" dirty="0"/>
          </a:p>
        </p:txBody>
      </p:sp>
    </p:spTree>
    <p:extLst>
      <p:ext uri="{BB962C8B-B14F-4D97-AF65-F5344CB8AC3E}">
        <p14:creationId xmlns:p14="http://schemas.microsoft.com/office/powerpoint/2010/main" val="1410528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47500" lnSpcReduction="20000"/>
          </a:bodyPr>
          <a:lstStyle/>
          <a:p>
            <a:r>
              <a:rPr lang="ru-RU" dirty="0"/>
              <a:t>До первой мировой войны в авангарде кинематографистов шли французы. Во Франции были организованы крупные фирмы </a:t>
            </a:r>
            <a:r>
              <a:rPr lang="ru-RU" dirty="0" err="1"/>
              <a:t>Патэ</a:t>
            </a:r>
            <a:r>
              <a:rPr lang="ru-RU" dirty="0"/>
              <a:t> и Гомон. Конкурируя между собой, стремясь захватить все новые рынки, эти фирмы наладили выпуск хроникальных журналов, обозревавших события во всем мире, а также быстро увеличивали выпуск красивых видов разных стран, коротеньких сценок из театральных спектаклей с участием знаменитостей. </a:t>
            </a:r>
          </a:p>
          <a:p>
            <a:r>
              <a:rPr lang="ru-RU" dirty="0"/>
              <a:t>Постепенно кинематограф становится «национальным». Англичанин Роберт пол в 1896 году своим аппаратом, построенным по принципу </a:t>
            </a:r>
            <a:r>
              <a:rPr lang="ru-RU" dirty="0" err="1"/>
              <a:t>эдисоновского</a:t>
            </a:r>
            <a:r>
              <a:rPr lang="ru-RU" dirty="0"/>
              <a:t>, снял «Волнующееся море у Дувра» и «Скачки в Эпсоне», немец Макс </a:t>
            </a:r>
            <a:r>
              <a:rPr lang="ru-RU" dirty="0" err="1"/>
              <a:t>Складановский</a:t>
            </a:r>
            <a:r>
              <a:rPr lang="ru-RU" dirty="0"/>
              <a:t> своим оригинальным «биоскопом» снял «Виды Берлина». В Японии французские аппараты встретились с американскими, </a:t>
            </a:r>
            <a:r>
              <a:rPr lang="ru-RU" dirty="0" err="1"/>
              <a:t>эдисоновскими</a:t>
            </a:r>
            <a:r>
              <a:rPr lang="ru-RU" dirty="0"/>
              <a:t>. Победили французы, и первые японские фильмы – танцы гейш и виды Токио – были сняты инженером </a:t>
            </a:r>
            <a:r>
              <a:rPr lang="ru-RU" dirty="0" err="1"/>
              <a:t>Цунекити</a:t>
            </a:r>
            <a:r>
              <a:rPr lang="ru-RU" dirty="0"/>
              <a:t> </a:t>
            </a:r>
            <a:r>
              <a:rPr lang="ru-RU" dirty="0" err="1"/>
              <a:t>Сибата</a:t>
            </a:r>
            <a:r>
              <a:rPr lang="ru-RU" dirty="0"/>
              <a:t> аппаратом фирмы Гомон. </a:t>
            </a:r>
          </a:p>
          <a:p>
            <a:r>
              <a:rPr lang="ru-RU" dirty="0"/>
              <a:t>В России французские фирмы главенствовали десять лет. Они выпускали фильмы о донских казаках, рыбной ловле в Астрахани, добыче нефти в Баку, о пожарах в </a:t>
            </a:r>
            <a:r>
              <a:rPr lang="ru-RU" dirty="0" err="1"/>
              <a:t>Ожессе</a:t>
            </a:r>
            <a:r>
              <a:rPr lang="ru-RU" dirty="0"/>
              <a:t> и наводнении в Москве, пытались сделать и художественные картины, снимая французских актеров в старорусских боярских костюмах или вклеивая во французские фарсы и мелодрамы с русскими фамилиями и именами.</a:t>
            </a:r>
          </a:p>
          <a:p>
            <a:pPr marL="0" indent="0">
              <a:buNone/>
            </a:pPr>
            <a:endParaRPr lang="ru-RU" dirty="0"/>
          </a:p>
        </p:txBody>
      </p:sp>
    </p:spTree>
    <p:extLst>
      <p:ext uri="{BB962C8B-B14F-4D97-AF65-F5344CB8AC3E}">
        <p14:creationId xmlns:p14="http://schemas.microsoft.com/office/powerpoint/2010/main" val="23981297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55000" lnSpcReduction="20000"/>
          </a:bodyPr>
          <a:lstStyle/>
          <a:p>
            <a:r>
              <a:rPr lang="ru-RU" dirty="0"/>
              <a:t>Первоначально картины состояли из отдельных сцен, происходящих словно на подмостках театра, лицом к неподвижному киноаппарату. Постепенно позиция аппарата стала меняться, появилось понятие «план», обозначающее крупность предмета на экране.</a:t>
            </a:r>
          </a:p>
          <a:p>
            <a:r>
              <a:rPr lang="ru-RU" dirty="0"/>
              <a:t>Так же постепенно появились и термины, обозначающие кинематографические планы – дальний план – включающий пейзаж или большую декорацию, где внимание зрителя сосредоточивается на окружении человека, общий план – человек во весь рост, средний план – человек по колено или по пояс, крупный план – лицо человека. Позднее появились и сверхкрупные планы, называемые также деталью. На них снималась какая-либо часть тела (глаза, руки) или предмет (нож, монета, цветок).</a:t>
            </a:r>
          </a:p>
          <a:p>
            <a:r>
              <a:rPr lang="ru-RU" dirty="0"/>
              <a:t>Выбор плана всегда зависел от содержания сцены. Бой мушкетеров с гвардейцами – дальний план, игра в карты – средний, сжигание денег в камине – общий. Применение же крупного плана было редким, несмелым. Также редко использовалась и смена планов – переходы от дальнего к общему, от среднего к крупному. Дальний и крупный вообще применялись редко, господствовали общий и средний. Изменение планов внутри сцены тоже было редким. Каждая сцена содержала в себе законченный отрезок действия и снималась одним куском, на одном плане, без отрыва аппарата.</a:t>
            </a:r>
            <a:r>
              <a:rPr lang="ru-RU" dirty="0" smtClean="0">
                <a:effectLst/>
              </a:rPr>
              <a:t> </a:t>
            </a:r>
            <a:endParaRPr lang="ru-RU" dirty="0"/>
          </a:p>
        </p:txBody>
      </p:sp>
    </p:spTree>
    <p:extLst>
      <p:ext uri="{BB962C8B-B14F-4D97-AF65-F5344CB8AC3E}">
        <p14:creationId xmlns:p14="http://schemas.microsoft.com/office/powerpoint/2010/main" val="2618030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47500" lnSpcReduction="20000"/>
          </a:bodyPr>
          <a:lstStyle/>
          <a:p>
            <a:r>
              <a:rPr lang="ru-RU" dirty="0"/>
              <a:t>В США, где из-за сопротивления Эдисона аппарат Люмьеров распространялся с трудом, «взрыв» собственного производства произошел лишь в 1902-1903 годах, когда сотрудник Эдисона Эдвин Портер стал снимать не для кинетоскопа, а для проекции на экран. Его фильмы «Жизнь американского пожарного», «Большое ограбление поезда», «Смелое ограбление банка», построенные на примитивных, но самостоятельных сценариях, смело применяли дальние натурные планы. Они показали увлекательную возможность кинематографа, недоступную театру – развивать действие в реальной жизненной обстановке. </a:t>
            </a:r>
          </a:p>
          <a:p>
            <a:r>
              <a:rPr lang="ru-RU" dirty="0"/>
              <a:t>Развитие кинематографа пошло в Америке исключительно быстро</a:t>
            </a:r>
            <a:r>
              <a:rPr lang="ru-RU" dirty="0" smtClean="0"/>
              <a:t>. Развитие кинематографа в Америке, точнее, спрос на кинопродукцию, историки кино (</a:t>
            </a:r>
            <a:r>
              <a:rPr lang="ru-RU" dirty="0" err="1" smtClean="0"/>
              <a:t>Ж</a:t>
            </a:r>
            <a:r>
              <a:rPr lang="ru-RU" dirty="0" err="1"/>
              <a:t>.</a:t>
            </a:r>
            <a:r>
              <a:rPr lang="ru-RU" dirty="0" err="1" smtClean="0"/>
              <a:t>Садуль</a:t>
            </a:r>
            <a:r>
              <a:rPr lang="ru-RU" dirty="0" smtClean="0"/>
              <a:t>) связывают с третьей волной иммиграции, пришедшейся на начало 20 века. Одним из первых аттракционов, связанных с демонстрацией кино, был «Туристический вагон </a:t>
            </a:r>
            <a:r>
              <a:rPr lang="ru-RU" dirty="0" err="1" smtClean="0"/>
              <a:t>Хэйла</a:t>
            </a:r>
            <a:r>
              <a:rPr lang="ru-RU" dirty="0" smtClean="0"/>
              <a:t>». Повсеместно для развлечения новой публики возникают никель-одеоны. К </a:t>
            </a:r>
            <a:r>
              <a:rPr lang="ru-RU" dirty="0"/>
              <a:t>1905 году там было около 10 постоянных кинотеатров, к 1910 их стало около 10000</a:t>
            </a:r>
            <a:r>
              <a:rPr lang="ru-RU" dirty="0" smtClean="0"/>
              <a:t>. 1907-1908 гг. В США отмечаются кризисом кинематографа, связанным не столько с проблемами экономическими, сколько, по словам </a:t>
            </a:r>
            <a:r>
              <a:rPr lang="ru-RU" dirty="0" err="1" smtClean="0"/>
              <a:t>Ж.Садуля</a:t>
            </a:r>
            <a:r>
              <a:rPr lang="ru-RU" dirty="0" smtClean="0"/>
              <a:t>, кризисом «сюжета». Патентная </a:t>
            </a:r>
            <a:r>
              <a:rPr lang="ru-RU" dirty="0"/>
              <a:t>борьба Эдисона, экспансия в Америку фирмы </a:t>
            </a:r>
            <a:r>
              <a:rPr lang="ru-RU" dirty="0" err="1"/>
              <a:t>Патэ</a:t>
            </a:r>
            <a:r>
              <a:rPr lang="ru-RU" dirty="0"/>
              <a:t>, возникновение множества новых, самостоятельных фирм, снимающих фильмы без всяких патентов, привело в 1909 году к учреждению треста Эдисона, а в 1912 году к организации ряда крупных кинофирм в Голливуде.</a:t>
            </a:r>
            <a:r>
              <a:rPr lang="ru-RU" dirty="0" smtClean="0">
                <a:effectLst/>
              </a:rPr>
              <a:t> </a:t>
            </a:r>
            <a:endParaRPr lang="ru-RU" dirty="0"/>
          </a:p>
        </p:txBody>
      </p:sp>
    </p:spTree>
    <p:extLst>
      <p:ext uri="{BB962C8B-B14F-4D97-AF65-F5344CB8AC3E}">
        <p14:creationId xmlns:p14="http://schemas.microsoft.com/office/powerpoint/2010/main" val="1580468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62500" lnSpcReduction="20000"/>
          </a:bodyPr>
          <a:lstStyle/>
          <a:p>
            <a:r>
              <a:rPr lang="ru-RU" dirty="0"/>
              <a:t>Определились основные жанры игрового кино. Жанр – это большая группа художественных произведений, объединенных отношением к действительности, структурно-композиционными признаками, иногда – тематикой. Кино заимствовало жанры сначала у театра и литературы, позднее -- выработало свои: в Советском Союзе – историко-революционный, биографический; в США – вестерн, комический, гангстерский; в Японии – самурайский и т.п. </a:t>
            </a:r>
          </a:p>
          <a:p>
            <a:r>
              <a:rPr lang="ru-RU" dirty="0"/>
              <a:t>Художественные достижения кинематографий разных стран были разнообразны. Но быстрое распространение фильмов, несложность перевода титров на иностранные языки обеспечивали активный обмен между странами, взаимовлияние и успешное освоение достижений соседей. </a:t>
            </a:r>
            <a:r>
              <a:rPr lang="ru-RU" dirty="0" smtClean="0"/>
              <a:t>Заговорили </a:t>
            </a:r>
            <a:r>
              <a:rPr lang="ru-RU" dirty="0"/>
              <a:t>о «киноязыке», понятном всем народам. Однако собственно «киноязык», т.е. возможности, присущие только кино, его специфические средства – смена планов, монтаж, ракурс, использовался еще очень робко. Кино все еще находилось в плену театра, литературы, цирка.</a:t>
            </a:r>
          </a:p>
          <a:p>
            <a:pPr marL="0" indent="0">
              <a:buNone/>
            </a:pPr>
            <a:endParaRPr lang="ru-RU" dirty="0"/>
          </a:p>
        </p:txBody>
      </p:sp>
    </p:spTree>
    <p:extLst>
      <p:ext uri="{BB962C8B-B14F-4D97-AF65-F5344CB8AC3E}">
        <p14:creationId xmlns:p14="http://schemas.microsoft.com/office/powerpoint/2010/main" val="1949041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0000" lnSpcReduction="20000"/>
          </a:bodyPr>
          <a:lstStyle/>
          <a:p>
            <a:r>
              <a:rPr lang="ru-RU" dirty="0"/>
              <a:t>Несмотря на успех европейских кинематографистов, на первое место начинало выдвигаться кино США.</a:t>
            </a:r>
          </a:p>
          <a:p>
            <a:r>
              <a:rPr lang="ru-RU" dirty="0"/>
              <a:t>К 1914 году, т.е. к началу первой мировой войны, кинематограф приобрел всеобщее признание, вошел в быт людей все континентов и даже был признан «седьмым искусством».</a:t>
            </a:r>
          </a:p>
          <a:p>
            <a:r>
              <a:rPr lang="ru-RU" dirty="0"/>
              <a:t>В годы войны в Европе, но особенно в Америке распространилось понятие «кинозвезда». Так звали актеров всемирной популярности, слава их выходила далеко за рамки киноэкрана. Их манеры, прически, костюмы находили миллионы подражателей. </a:t>
            </a:r>
          </a:p>
          <a:p>
            <a:r>
              <a:rPr lang="ru-RU" dirty="0"/>
              <a:t>Кинематограф получил почетное имя – великий немой. Были оставлены попытки «звучать» из-за экрана, совмещать фильм с граммофоном. Язык немого фильма оказался достаточно богатым, чтобы рассказать о сложных событиях, о тонких переживаниях и чувствах людей. </a:t>
            </a:r>
          </a:p>
        </p:txBody>
      </p:sp>
    </p:spTree>
    <p:extLst>
      <p:ext uri="{BB962C8B-B14F-4D97-AF65-F5344CB8AC3E}">
        <p14:creationId xmlns:p14="http://schemas.microsoft.com/office/powerpoint/2010/main" val="1429541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0000" lnSpcReduction="20000"/>
          </a:bodyPr>
          <a:lstStyle/>
          <a:p>
            <a:pPr marL="0" indent="0">
              <a:buNone/>
            </a:pPr>
            <a:r>
              <a:rPr lang="ru-RU" dirty="0" smtClean="0"/>
              <a:t>В период первой мировой войны европейский кинематограф испытывал определенный кризис, центром кинопроизводства постепенно становятся США. Здесь крупнейшие </a:t>
            </a:r>
            <a:r>
              <a:rPr lang="ru-RU" dirty="0"/>
              <a:t>банки и промышленные концерны все больше заинтересовывались кинопроизводством. В Голливуд стали съезжаться кинематографисты со всего мира. Во время и после войны американские фильмы выпускались сотнями. Голливудская продукция отличалась техническим совершенством и художественной стандартностью. Голливуд называли «фабрикой грез», потому что одной из характерных черт голливудской продукции был эскапизм – стремление вырвать зрителя из повседневной рутины, увести его в мир мечты, грезы. Средний, массовый зритель вновь и вновь стремился вернуться в кино, чтобы хоть на короткое время уйти от реальных проблем.</a:t>
            </a:r>
            <a:r>
              <a:rPr lang="ru-RU" dirty="0" smtClean="0">
                <a:effectLst/>
              </a:rPr>
              <a:t> </a:t>
            </a:r>
            <a:endParaRPr lang="ru-RU" dirty="0"/>
          </a:p>
        </p:txBody>
      </p:sp>
    </p:spTree>
    <p:extLst>
      <p:ext uri="{BB962C8B-B14F-4D97-AF65-F5344CB8AC3E}">
        <p14:creationId xmlns:p14="http://schemas.microsoft.com/office/powerpoint/2010/main" val="2132339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r>
              <a:rPr lang="ru-RU" dirty="0" smtClean="0"/>
              <a:t>Изобретение монтажа</a:t>
            </a:r>
            <a:endParaRPr lang="ru-RU" dirty="0"/>
          </a:p>
        </p:txBody>
      </p:sp>
      <p:sp>
        <p:nvSpPr>
          <p:cNvPr id="3" name="Содержимое 2"/>
          <p:cNvSpPr>
            <a:spLocks noGrp="1"/>
          </p:cNvSpPr>
          <p:nvPr>
            <p:ph idx="1"/>
          </p:nvPr>
        </p:nvSpPr>
        <p:spPr/>
        <p:txBody>
          <a:bodyPr>
            <a:normAutofit fontScale="55000" lnSpcReduction="20000"/>
          </a:bodyPr>
          <a:lstStyle/>
          <a:p>
            <a:pPr marL="0" indent="0">
              <a:buNone/>
            </a:pPr>
            <a:r>
              <a:rPr lang="ru-RU" dirty="0" smtClean="0"/>
              <a:t>Связано с именем американского режиссера Дэвида </a:t>
            </a:r>
            <a:r>
              <a:rPr lang="ru-RU" dirty="0" err="1" smtClean="0"/>
              <a:t>Уорка</a:t>
            </a:r>
            <a:r>
              <a:rPr lang="ru-RU" dirty="0" smtClean="0"/>
              <a:t> </a:t>
            </a:r>
            <a:r>
              <a:rPr lang="ru-RU" dirty="0" err="1" smtClean="0"/>
              <a:t>Гриффита</a:t>
            </a:r>
            <a:r>
              <a:rPr lang="ru-RU" dirty="0"/>
              <a:t> </a:t>
            </a:r>
            <a:r>
              <a:rPr lang="ru-RU" dirty="0" smtClean="0"/>
              <a:t>(1875-1948).</a:t>
            </a:r>
          </a:p>
          <a:p>
            <a:r>
              <a:rPr lang="ru-RU" dirty="0"/>
              <a:t>В 1914 году ставит свой первый полнометражный фильм «Рождение нации», в 1916 – осуществляет постановку фильма «Нетерпимость».  «Нетерпимость» состоял из четырех новелл (борьба вавилонского царя Валтасара с жрецами, распятие Иисуса Христа, уничтожение гугенотов в Варфоломеевскую ночь, осуждение невинного человека в современной Америке). Особенно интересно был поставлен современный сюжет. Финал поражал динамикой монтажа: приготовления к казни монтировались с показом людей, спешащих с приказом о помиловании. Напряжение достигало предела. Прием задержки действия накалял атмосферу.</a:t>
            </a:r>
          </a:p>
          <a:p>
            <a:r>
              <a:rPr lang="ru-RU" dirty="0"/>
              <a:t>Прием одновременного развертывания действия в разных местах до сих пор широко используется во многих жанрах. Он получил название параллельного монтажа.</a:t>
            </a:r>
          </a:p>
          <a:p>
            <a:r>
              <a:rPr lang="ru-RU" dirty="0"/>
              <a:t>В историю кино </a:t>
            </a:r>
            <a:r>
              <a:rPr lang="ru-RU" dirty="0" err="1"/>
              <a:t>Гриффит</a:t>
            </a:r>
            <a:r>
              <a:rPr lang="ru-RU" dirty="0"/>
              <a:t> вошел как режиссер, разработавший принципы монтажа, ракурса и других средств киноискусства, родоначальник многих жанров американского кино.</a:t>
            </a:r>
          </a:p>
          <a:p>
            <a:pPr marL="0" indent="0">
              <a:buNone/>
            </a:pPr>
            <a:endParaRPr lang="ru-RU" dirty="0"/>
          </a:p>
        </p:txBody>
      </p:sp>
    </p:spTree>
    <p:extLst>
      <p:ext uri="{BB962C8B-B14F-4D97-AF65-F5344CB8AC3E}">
        <p14:creationId xmlns:p14="http://schemas.microsoft.com/office/powerpoint/2010/main" val="1371447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47500" lnSpcReduction="20000"/>
          </a:bodyPr>
          <a:lstStyle/>
          <a:p>
            <a:r>
              <a:rPr lang="ru-RU" dirty="0" err="1"/>
              <a:t>Гриффит</a:t>
            </a:r>
            <a:r>
              <a:rPr lang="ru-RU" dirty="0"/>
              <a:t> первым осознал и творчески разработал основные выразительные возможности кино как искусства, т.е. те возможности, которые отличают его от литературы, театра и др. Он понял, что, в зависимости от содержания кинокадра, т.е. отрезка действия снимаемого киноаппаратом с одной точки, этот кадр может быть снят крупным, средним, общим или дальним планом. В отличие от своих предшественников, снимавших только одним планом, в одном кадре целую сцену, </a:t>
            </a:r>
            <a:r>
              <a:rPr lang="ru-RU" dirty="0" err="1"/>
              <a:t>Гриффит</a:t>
            </a:r>
            <a:r>
              <a:rPr lang="ru-RU" dirty="0"/>
              <a:t> строил сцены из нескольких кадров, снятыми разными планами. Соединять же эти кадры воедино можно при помощи монтажа (фр. «сборка», «соединение»).</a:t>
            </a:r>
          </a:p>
          <a:p>
            <a:r>
              <a:rPr lang="ru-RU" dirty="0"/>
              <a:t>Осознав это, </a:t>
            </a:r>
            <a:r>
              <a:rPr lang="ru-RU" dirty="0" err="1"/>
              <a:t>Гриффит</a:t>
            </a:r>
            <a:r>
              <a:rPr lang="ru-RU" dirty="0"/>
              <a:t> понял, что монтаж не просто смысловое соединение кадров, а художественное средство: от порядка соединения кадров, от длины кусков, а, следовательно, от темпа, от быстроты их чередования,  -- зависит смысл, ритм, настроение, атмосфера сцены. Одни и те же кадры, плавно, постепенно соединенные, ровно переходящие от общих к средним, от средних к крупным планам, создают спокойное настроение; короткие куски с резким изменением крупности возбуждают беспокойство, создают напряжение.</a:t>
            </a:r>
          </a:p>
          <a:p>
            <a:r>
              <a:rPr lang="ru-RU" dirty="0" err="1"/>
              <a:t>Гриффит</a:t>
            </a:r>
            <a:r>
              <a:rPr lang="ru-RU" dirty="0"/>
              <a:t> понял, что можно соединять кадры, показывающие различные события, снятые в разных местах, получая впечатление одновременности двух или нескольких событий. Он также понял, что монтаж позволяет как бы уплотнять, концентрировать действие, показывая важные, существенные его стадии и опуская второстепенные, что монтаж есть отбор действий, событий, необходимых для выражения определенной мысли, определенного содержания. Тем самым монтаж оказывался художественным средством кино.</a:t>
            </a:r>
          </a:p>
          <a:p>
            <a:pPr marL="0" indent="0">
              <a:buNone/>
            </a:pPr>
            <a:endParaRPr lang="ru-RU" dirty="0"/>
          </a:p>
        </p:txBody>
      </p:sp>
    </p:spTree>
    <p:extLst>
      <p:ext uri="{BB962C8B-B14F-4D97-AF65-F5344CB8AC3E}">
        <p14:creationId xmlns:p14="http://schemas.microsoft.com/office/powerpoint/2010/main" val="20709390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азвание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47500" lnSpcReduction="20000"/>
          </a:bodyPr>
          <a:lstStyle/>
          <a:p>
            <a:r>
              <a:rPr lang="ru-RU" b="1" i="1" dirty="0" err="1" smtClean="0"/>
              <a:t>С.М.Эйзенштейн</a:t>
            </a:r>
            <a:r>
              <a:rPr lang="ru-RU" b="1" i="1" dirty="0" smtClean="0"/>
              <a:t> (1898-1948)</a:t>
            </a:r>
            <a:endParaRPr lang="ru-RU" dirty="0"/>
          </a:p>
          <a:p>
            <a:r>
              <a:rPr lang="ru-RU" dirty="0"/>
              <a:t>Так же, как и </a:t>
            </a:r>
            <a:r>
              <a:rPr lang="ru-RU" dirty="0" err="1"/>
              <a:t>Гриффит</a:t>
            </a:r>
            <a:r>
              <a:rPr lang="ru-RU" dirty="0"/>
              <a:t>, </a:t>
            </a:r>
            <a:r>
              <a:rPr lang="ru-RU" dirty="0" err="1"/>
              <a:t>С.М.Эйзенштейн</a:t>
            </a:r>
            <a:r>
              <a:rPr lang="ru-RU" dirty="0"/>
              <a:t> является одним из пионеров современного кинематографа. Однако если </a:t>
            </a:r>
            <a:r>
              <a:rPr lang="ru-RU" dirty="0" err="1"/>
              <a:t>Гриффит</a:t>
            </a:r>
            <a:r>
              <a:rPr lang="ru-RU" dirty="0"/>
              <a:t> разрабатывал структуру повествовательного монтажа, исходя во многом из собственных интуиций, то Эйзенштейн является создателем модернистской теории монтажа, базирующейся на психологии восприятия и марксистской диалектике. В 1920 году Эйзенштейн, инженер по образованию, приходит в Московский Театр Пролеткульта, где попадает под влияние </a:t>
            </a:r>
            <a:r>
              <a:rPr lang="ru-RU" dirty="0" err="1"/>
              <a:t>В.Мейерхольда</a:t>
            </a:r>
            <a:r>
              <a:rPr lang="ru-RU" dirty="0"/>
              <a:t> и ставит несколько пьес в духе футуризма. </a:t>
            </a:r>
          </a:p>
          <a:p>
            <a:r>
              <a:rPr lang="ru-RU" dirty="0"/>
              <a:t>В 1924 году Эйзенштейн был приглашен для съемок фильма «Стачка», однако в то время он еще имел достаточно отдаленное представление о практических аспектах кинопроизводства. Фильм этот представляет собой полудокументальное повествование о подавлении </a:t>
            </a:r>
            <a:r>
              <a:rPr lang="ru-RU"/>
              <a:t>стачки </a:t>
            </a:r>
            <a:r>
              <a:rPr lang="ru-RU" smtClean="0"/>
              <a:t>-заводскими </a:t>
            </a:r>
            <a:r>
              <a:rPr lang="ru-RU" dirty="0"/>
              <a:t>властями и полицией. Новаторство Эйзенштейна заключалось в том, что в данном фильме он чередовал, при помощи монтажа, сцены подавления стачки со сценами, показывающими скотобойню – аллегория, призванная создавать шоковый эффект. Однако, как признавался впоследствии сам </a:t>
            </a:r>
            <a:r>
              <a:rPr lang="ru-RU" dirty="0" err="1"/>
              <a:t>С.Эйзенштейн</a:t>
            </a:r>
            <a:r>
              <a:rPr lang="ru-RU" dirty="0"/>
              <a:t>, что, если этот эффект действительно достигался при демонстрации фильма городской аудитории, то в крестьянской среде этот эффект сводился к нулю: данной аудиторией бойня воспринималась как нечто обыденное и вполне привычное</a:t>
            </a:r>
            <a:r>
              <a:rPr lang="ru-RU" dirty="0" smtClean="0"/>
              <a:t>.</a:t>
            </a:r>
          </a:p>
          <a:p>
            <a:r>
              <a:rPr lang="ru-RU" dirty="0" smtClean="0"/>
              <a:t> </a:t>
            </a:r>
            <a:r>
              <a:rPr lang="ru-RU" dirty="0"/>
              <a:t>Эйзенштейн полагал, что смысл в кино производится в коллизии противоположностей. Он считал, что монтаж должен осуществляться на основе диалектического принципа – постоянного конфликта противоположностей, в котором сила (тезис) и </a:t>
            </a:r>
            <a:r>
              <a:rPr lang="ru-RU" dirty="0" err="1"/>
              <a:t>противосила</a:t>
            </a:r>
            <a:r>
              <a:rPr lang="ru-RU" dirty="0"/>
              <a:t> (антитезис) вступают в противоборство, чтобы затем дать рождение совершенно новому явлению (синтез).</a:t>
            </a:r>
            <a:r>
              <a:rPr lang="ru-RU" dirty="0" smtClean="0">
                <a:effectLst/>
              </a:rPr>
              <a:t> </a:t>
            </a:r>
            <a:endParaRPr lang="ru-RU" dirty="0"/>
          </a:p>
          <a:p>
            <a:pPr marL="0" indent="0">
              <a:buNone/>
            </a:pPr>
            <a:endParaRPr lang="ru-RU" dirty="0"/>
          </a:p>
        </p:txBody>
      </p:sp>
    </p:spTree>
    <p:extLst>
      <p:ext uri="{BB962C8B-B14F-4D97-AF65-F5344CB8AC3E}">
        <p14:creationId xmlns:p14="http://schemas.microsoft.com/office/powerpoint/2010/main" val="1626068064"/>
      </p:ext>
    </p:extLst>
  </p:cSld>
  <p:clrMapOvr>
    <a:masterClrMapping/>
  </p:clrMapOvr>
</p:sld>
</file>

<file path=ppt/theme/theme1.xml><?xml version="1.0" encoding="utf-8"?>
<a:theme xmlns:a="http://schemas.openxmlformats.org/drawingml/2006/main" name="Тема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97</TotalTime>
  <Words>2639</Words>
  <Application>Microsoft Macintosh PowerPoint</Application>
  <PresentationFormat>Экран (4:3)</PresentationFormat>
  <Paragraphs>44</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Тема Office</vt:lpstr>
      <vt:lpstr>Кинематограф как вид искусства и как средство массовой коммуникации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Изобретение монтажа</vt:lpstr>
      <vt:lpstr>Презентация PowerPoint</vt:lpstr>
      <vt:lpstr>Презентация PowerPoint</vt:lpstr>
    </vt:vector>
  </TitlesOfParts>
  <Company>EHU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Кинематограф как вид искусства и как средство массовой коммуникации </dc:title>
  <dc:creator>Veronika Furs</dc:creator>
  <cp:lastModifiedBy>Veronika Furs</cp:lastModifiedBy>
  <cp:revision>6</cp:revision>
  <dcterms:created xsi:type="dcterms:W3CDTF">2012-04-02T05:05:00Z</dcterms:created>
  <dcterms:modified xsi:type="dcterms:W3CDTF">2012-04-02T06:42:01Z</dcterms:modified>
</cp:coreProperties>
</file>