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5" Type="http://schemas.openxmlformats.org/officeDocument/2006/relationships/slide" Target="slides/slide20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57fd2fd799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57fd2fd799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257fd2fd79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257fd2fd79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257fd2fd799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257fd2fd799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57fd2fd799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57fd2fd799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257fd2fd799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257fd2fd799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57fd2fd799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57fd2fd799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57fd2fd799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57fd2fd799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257fd2fd799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257fd2fd799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57fd2fd799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57fd2fd799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257fd2fd799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257fd2fd799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57fd2fd799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257fd2fd799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257fd2fd799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257fd2fd799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257fd2fd799_0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257fd2fd799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257fd2fd799_0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257fd2fd799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57fd2fd799_0_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257fd2fd799_0_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57fd2fd799_0_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257fd2fd799_0_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257fd2fd799_0_1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257fd2fd799_0_1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257fd2fd799_0_1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257fd2fd799_0_1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257fd2fdfd7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257fd2fdfd7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gif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3.jpg"/><Relationship Id="rId4" Type="http://schemas.openxmlformats.org/officeDocument/2006/relationships/image" Target="../media/image11.jpg"/><Relationship Id="rId5" Type="http://schemas.openxmlformats.org/officeDocument/2006/relationships/image" Target="../media/image6.jpg"/><Relationship Id="rId6" Type="http://schemas.openxmlformats.org/officeDocument/2006/relationships/image" Target="../media/image5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4.jpg"/><Relationship Id="rId4" Type="http://schemas.openxmlformats.org/officeDocument/2006/relationships/image" Target="../media/image2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8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9.jpg"/><Relationship Id="rId4" Type="http://schemas.openxmlformats.org/officeDocument/2006/relationships/image" Target="../media/image37.jpg"/><Relationship Id="rId5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6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jpg"/><Relationship Id="rId4" Type="http://schemas.openxmlformats.org/officeDocument/2006/relationships/image" Target="../media/image20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3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1.png"/><Relationship Id="rId4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9.jpg"/><Relationship Id="rId4" Type="http://schemas.openxmlformats.org/officeDocument/2006/relationships/image" Target="../media/image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8.jpg"/><Relationship Id="rId4" Type="http://schemas.openxmlformats.org/officeDocument/2006/relationships/image" Target="../media/image21.jpg"/><Relationship Id="rId5" Type="http://schemas.openxmlformats.org/officeDocument/2006/relationships/image" Target="../media/image12.png"/><Relationship Id="rId6" Type="http://schemas.openxmlformats.org/officeDocument/2006/relationships/image" Target="../media/image1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2.jpg"/><Relationship Id="rId4" Type="http://schemas.openxmlformats.org/officeDocument/2006/relationships/image" Target="../media/image16.png"/><Relationship Id="rId5" Type="http://schemas.openxmlformats.org/officeDocument/2006/relationships/image" Target="../media/image22.png"/><Relationship Id="rId6" Type="http://schemas.openxmlformats.org/officeDocument/2006/relationships/image" Target="../media/image28.png"/><Relationship Id="rId7" Type="http://schemas.openxmlformats.org/officeDocument/2006/relationships/image" Target="../media/image30.png"/><Relationship Id="rId8" Type="http://schemas.openxmlformats.org/officeDocument/2006/relationships/image" Target="../media/image27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9.jpg"/><Relationship Id="rId4" Type="http://schemas.openxmlformats.org/officeDocument/2006/relationships/image" Target="../media/image34.jpg"/><Relationship Id="rId5" Type="http://schemas.openxmlformats.org/officeDocument/2006/relationships/image" Target="../media/image41.jpg"/><Relationship Id="rId6" Type="http://schemas.openxmlformats.org/officeDocument/2006/relationships/image" Target="../media/image40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5.jpg"/><Relationship Id="rId4" Type="http://schemas.openxmlformats.org/officeDocument/2006/relationships/image" Target="../media/image36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2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ru"/>
              <a:t>З</a:t>
            </a:r>
            <a:r>
              <a:rPr i="1" lang="ru"/>
              <a:t>борнік пошукаў</a:t>
            </a:r>
            <a:endParaRPr i="1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ru"/>
              <a:t>і вызваленняў</a:t>
            </a:r>
            <a:endParaRPr i="1"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marR="2540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1200">
                <a:solidFill>
                  <a:srgbClr val="70757A"/>
                </a:solidFill>
                <a:highlight>
                  <a:srgbClr val="F8F9FA"/>
                </a:highlight>
              </a:rPr>
              <a:t>Valieryja Sviatcava</a:t>
            </a:r>
            <a:endParaRPr sz="11200">
              <a:solidFill>
                <a:srgbClr val="70757A"/>
              </a:solidFill>
              <a:highlight>
                <a:srgbClr val="F8F9FA"/>
              </a:highlight>
            </a:endParaRPr>
          </a:p>
          <a:p>
            <a:pPr indent="0" lvl="0" marL="0" marR="2540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5600">
              <a:solidFill>
                <a:srgbClr val="70757A"/>
              </a:solidFill>
              <a:highlight>
                <a:srgbClr val="F8F9FA"/>
              </a:highlight>
            </a:endParaRPr>
          </a:p>
          <a:p>
            <a:pPr indent="0" lvl="0" marL="0" marR="2540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5600">
              <a:solidFill>
                <a:srgbClr val="70757A"/>
              </a:solidFill>
              <a:highlight>
                <a:srgbClr val="F8F9FA"/>
              </a:highlight>
            </a:endParaRPr>
          </a:p>
          <a:p>
            <a:pPr indent="0" lvl="0" marL="0" marR="2540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5600">
              <a:solidFill>
                <a:srgbClr val="70757A"/>
              </a:solidFill>
              <a:highlight>
                <a:srgbClr val="F8F9FA"/>
              </a:highlight>
            </a:endParaRPr>
          </a:p>
          <a:p>
            <a:pPr indent="0" lvl="0" marL="0" marR="2540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5600">
              <a:solidFill>
                <a:srgbClr val="70757A"/>
              </a:solidFill>
              <a:highlight>
                <a:srgbClr val="F8F9FA"/>
              </a:highlight>
            </a:endParaRPr>
          </a:p>
          <a:p>
            <a:pPr indent="0" lvl="0" marL="0" marR="2540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5600">
                <a:solidFill>
                  <a:srgbClr val="70757A"/>
                </a:solidFill>
                <a:highlight>
                  <a:srgbClr val="F8F9FA"/>
                </a:highlight>
              </a:rPr>
              <a:t>aka</a:t>
            </a:r>
            <a:endParaRPr sz="5600">
              <a:solidFill>
                <a:srgbClr val="70757A"/>
              </a:solidFill>
              <a:highlight>
                <a:srgbClr val="F8F9FA"/>
              </a:highlight>
            </a:endParaRPr>
          </a:p>
          <a:p>
            <a:pPr indent="0" lvl="0" marL="0" marR="2540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5600">
                <a:solidFill>
                  <a:srgbClr val="70757A"/>
                </a:solidFill>
                <a:highlight>
                  <a:srgbClr val="F8F9FA"/>
                </a:highlight>
              </a:rPr>
              <a:t>Unelma.satu</a:t>
            </a:r>
            <a:endParaRPr sz="5600">
              <a:solidFill>
                <a:srgbClr val="70757A"/>
              </a:solidFill>
              <a:highlight>
                <a:srgbClr val="F8F9FA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17263" y="3663675"/>
            <a:ext cx="2215525" cy="1477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DDDDD"/>
            </a:gs>
            <a:gs pos="100000">
              <a:srgbClr val="919191"/>
            </a:gs>
          </a:gsLst>
          <a:lin ang="5400012" scaled="0"/>
        </a:gra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822764" cy="4838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25925" y="2442925"/>
            <a:ext cx="2364649" cy="2548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48575" y="152400"/>
            <a:ext cx="2319350" cy="2217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41324" y="152400"/>
            <a:ext cx="2448626" cy="2795486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4"/>
          <p:cNvSpPr txBox="1"/>
          <p:nvPr/>
        </p:nvSpPr>
        <p:spPr>
          <a:xfrm>
            <a:off x="6825900" y="3773700"/>
            <a:ext cx="2318100" cy="13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25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chemeClr val="lt1"/>
                </a:solidFill>
              </a:rPr>
              <a:t>Z</a:t>
            </a:r>
            <a:r>
              <a:rPr b="1" i="1" lang="ru">
                <a:solidFill>
                  <a:schemeClr val="lt1"/>
                </a:solidFill>
              </a:rPr>
              <a:t> kursa</a:t>
            </a:r>
            <a:endParaRPr b="1" i="1">
              <a:solidFill>
                <a:schemeClr val="lt1"/>
              </a:solidFill>
            </a:endParaRPr>
          </a:p>
          <a:p>
            <a:pPr indent="0" lvl="0" marL="0" marR="25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ru">
                <a:solidFill>
                  <a:schemeClr val="lt1"/>
                </a:solidFill>
              </a:rPr>
              <a:t>pa asnovach ličbavaha žyvapisu, 2020</a:t>
            </a:r>
            <a:endParaRPr b="1" i="1">
              <a:solidFill>
                <a:schemeClr val="lt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BD4EB"/>
            </a:gs>
            <a:gs pos="100000">
              <a:srgbClr val="9180BB"/>
            </a:gs>
          </a:gsLst>
          <a:lin ang="5400012" scaled="0"/>
        </a:gra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/>
        </p:nvSpPr>
        <p:spPr>
          <a:xfrm>
            <a:off x="6049625" y="3729000"/>
            <a:ext cx="3094500" cy="12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i="1" lang="ru">
                <a:solidFill>
                  <a:schemeClr val="lt1"/>
                </a:solidFill>
              </a:rPr>
              <a:t>па матывам карцін</a:t>
            </a:r>
            <a:endParaRPr i="1">
              <a:solidFill>
                <a:schemeClr val="lt1"/>
              </a:solidFill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i="1" lang="ru">
                <a:solidFill>
                  <a:schemeClr val="lt1"/>
                </a:solidFill>
              </a:rPr>
              <a:t>“Дзяўчынка на шары”, “Дзяўчынка з персікамі”, аповесці “Маленькі прынц”, мультыплікацыйнага серыялу “Час прыгод”</a:t>
            </a:r>
            <a:endParaRPr i="1">
              <a:solidFill>
                <a:schemeClr val="lt1"/>
              </a:solidFill>
            </a:endParaRPr>
          </a:p>
        </p:txBody>
      </p:sp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64625" y="152400"/>
            <a:ext cx="3277464" cy="4838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201" y="869640"/>
            <a:ext cx="2712225" cy="3572509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5"/>
          <p:cNvSpPr txBox="1"/>
          <p:nvPr/>
        </p:nvSpPr>
        <p:spPr>
          <a:xfrm>
            <a:off x="6529175" y="563400"/>
            <a:ext cx="2135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F3F3F3"/>
                </a:solidFill>
              </a:rPr>
              <a:t>“Птушкіна сяброўка”</a:t>
            </a:r>
            <a:endParaRPr b="1" i="1">
              <a:solidFill>
                <a:srgbClr val="F3F3F3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000FF"/>
            </a:gs>
            <a:gs pos="100000">
              <a:srgbClr val="010101"/>
            </a:gs>
          </a:gsLst>
          <a:lin ang="5400012" scaled="0"/>
        </a:gra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0"/>
            <a:ext cx="51435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6"/>
          <p:cNvSpPr txBox="1"/>
          <p:nvPr/>
        </p:nvSpPr>
        <p:spPr>
          <a:xfrm>
            <a:off x="5817000" y="755400"/>
            <a:ext cx="3327000" cy="363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chemeClr val="lt1"/>
                </a:solidFill>
              </a:rPr>
              <a:t>Ідэя для анімацыі </a:t>
            </a:r>
            <a:endParaRPr b="1" i="1">
              <a:solidFill>
                <a:schemeClr val="lt1"/>
              </a:solidFill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i="1" lang="ru">
                <a:solidFill>
                  <a:schemeClr val="lt1"/>
                </a:solidFill>
              </a:rPr>
              <a:t>(моўшн дызайн, кампутарная гульня, вэб дызайн): </a:t>
            </a:r>
            <a:endParaRPr i="1">
              <a:solidFill>
                <a:schemeClr val="lt1"/>
              </a:solidFill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i="1" lang="ru">
                <a:solidFill>
                  <a:schemeClr val="lt1"/>
                </a:solidFill>
              </a:rPr>
              <a:t>усё рухаецца, блішчыць - павучкі, павуцінкі, спіралі, аблокі, кветкі, вада бурліт ў чайніку, полымя свечкі…і толькі твар Буды застаецца нязменным (ці не?);</a:t>
            </a:r>
            <a:endParaRPr i="1">
              <a:solidFill>
                <a:schemeClr val="lt1"/>
              </a:solidFill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i="1" lang="ru">
                <a:solidFill>
                  <a:schemeClr val="lt1"/>
                </a:solidFill>
              </a:rPr>
              <a:t>усё інтэрактыўнае, з усім можна ўзаемадейсаваць;</a:t>
            </a:r>
            <a:endParaRPr i="1">
              <a:solidFill>
                <a:schemeClr val="lt1"/>
              </a:solidFill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i="1" lang="ru">
                <a:solidFill>
                  <a:schemeClr val="lt1"/>
                </a:solidFill>
              </a:rPr>
              <a:t>Шмат ідэй ды зувязей - напрыклад, клікнуць мышкай па кветке, з кветкі нешта вылетае, пралятае перад вочамі Буды ці залятае ў вуха, калі гэта гук, і пачынаецца бурленне ў чайніку і г.д.</a:t>
            </a:r>
            <a:endParaRPr i="1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48208"/>
            </a:gs>
            <a:gs pos="100000">
              <a:srgbClr val="703E08"/>
            </a:gs>
          </a:gsLst>
          <a:lin ang="5400012" scaled="0"/>
        </a:gra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7"/>
          <p:cNvPicPr preferRelativeResize="0"/>
          <p:nvPr/>
        </p:nvPicPr>
        <p:blipFill>
          <a:blip r:embed="rId3">
            <a:alphaModFix amt="90000"/>
          </a:blip>
          <a:stretch>
            <a:fillRect/>
          </a:stretch>
        </p:blipFill>
        <p:spPr>
          <a:xfrm>
            <a:off x="0" y="0"/>
            <a:ext cx="400442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7"/>
          <p:cNvSpPr txBox="1"/>
          <p:nvPr/>
        </p:nvSpPr>
        <p:spPr>
          <a:xfrm>
            <a:off x="6104675" y="2371650"/>
            <a:ext cx="1148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chemeClr val="lt1"/>
                </a:solidFill>
              </a:rPr>
              <a:t>“Harvest”</a:t>
            </a:r>
            <a:endParaRPr b="1" i="1">
              <a:solidFill>
                <a:schemeClr val="lt1"/>
              </a:solidFill>
            </a:endParaRPr>
          </a:p>
        </p:txBody>
      </p:sp>
      <p:pic>
        <p:nvPicPr>
          <p:cNvPr id="86" name="Google Shape;86;p17"/>
          <p:cNvPicPr preferRelativeResize="0"/>
          <p:nvPr/>
        </p:nvPicPr>
        <p:blipFill>
          <a:blip r:embed="rId4">
            <a:alphaModFix amt="81000"/>
          </a:blip>
          <a:stretch>
            <a:fillRect/>
          </a:stretch>
        </p:blipFill>
        <p:spPr>
          <a:xfrm>
            <a:off x="829072" y="1009006"/>
            <a:ext cx="2346309" cy="296349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7"/>
          <p:cNvPicPr preferRelativeResize="0"/>
          <p:nvPr/>
        </p:nvPicPr>
        <p:blipFill>
          <a:blip r:embed="rId5">
            <a:alphaModFix amt="79000"/>
          </a:blip>
          <a:stretch>
            <a:fillRect/>
          </a:stretch>
        </p:blipFill>
        <p:spPr>
          <a:xfrm>
            <a:off x="1161800" y="1591273"/>
            <a:ext cx="1680846" cy="21229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1077D2"/>
            </a:gs>
            <a:gs pos="100000">
              <a:srgbClr val="093153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186550" cy="5143502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st="9525">
              <a:srgbClr val="000000">
                <a:alpha val="3000"/>
              </a:srgbClr>
            </a:outerShdw>
          </a:effectLst>
        </p:spPr>
      </p:pic>
      <p:sp>
        <p:nvSpPr>
          <p:cNvPr id="93" name="Google Shape;93;p18"/>
          <p:cNvSpPr txBox="1"/>
          <p:nvPr/>
        </p:nvSpPr>
        <p:spPr>
          <a:xfrm>
            <a:off x="6132225" y="2048400"/>
            <a:ext cx="2180700" cy="10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ru">
                <a:solidFill>
                  <a:schemeClr val="lt1"/>
                </a:solidFill>
              </a:rPr>
              <a:t>Вясновая міні-калекцыя </a:t>
            </a:r>
            <a:endParaRPr i="1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ru">
                <a:solidFill>
                  <a:schemeClr val="lt1"/>
                </a:solidFill>
              </a:rPr>
              <a:t>дызайну адзення ды капялюшыкаў</a:t>
            </a:r>
            <a:endParaRPr i="1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ru">
                <a:solidFill>
                  <a:schemeClr val="lt1"/>
                </a:solidFill>
              </a:rPr>
              <a:t> </a:t>
            </a:r>
            <a:r>
              <a:rPr b="1" i="1" lang="ru">
                <a:solidFill>
                  <a:schemeClr val="lt1"/>
                </a:solidFill>
              </a:rPr>
              <a:t>“Добрая раніца”</a:t>
            </a:r>
            <a:endParaRPr b="1" i="1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6B8AF"/>
        </a:solidFill>
      </p:bgPr>
    </p:bg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5725" y="62525"/>
            <a:ext cx="3789687" cy="4838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200" y="152400"/>
            <a:ext cx="4910432" cy="4838699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9"/>
          <p:cNvSpPr txBox="1"/>
          <p:nvPr/>
        </p:nvSpPr>
        <p:spPr>
          <a:xfrm>
            <a:off x="5125725" y="4361825"/>
            <a:ext cx="37896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70757A"/>
                </a:solidFill>
              </a:rPr>
              <a:t>Адчуваннi aд падзей пасля лета 2020 ў Беларусі</a:t>
            </a:r>
            <a:r>
              <a:rPr lang="ru" sz="1200"/>
              <a:t> </a:t>
            </a:r>
            <a:endParaRPr sz="12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8C8C8C"/>
            </a:gs>
            <a:gs pos="100000">
              <a:srgbClr val="404040"/>
            </a:gs>
          </a:gsLst>
          <a:lin ang="5400012" scaled="0"/>
        </a:gra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75673" y="0"/>
            <a:ext cx="2888202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20"/>
          <p:cNvSpPr txBox="1"/>
          <p:nvPr/>
        </p:nvSpPr>
        <p:spPr>
          <a:xfrm>
            <a:off x="6589575" y="0"/>
            <a:ext cx="2274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434343"/>
                </a:solidFill>
              </a:rPr>
              <a:t>Закаханыя праваднікі</a:t>
            </a:r>
            <a:endParaRPr b="1" i="1">
              <a:solidFill>
                <a:srgbClr val="434343"/>
              </a:solidFill>
            </a:endParaRPr>
          </a:p>
        </p:txBody>
      </p:sp>
      <p:pic>
        <p:nvPicPr>
          <p:cNvPr id="107" name="Google Shape;107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24675" y="0"/>
            <a:ext cx="5156704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0"/>
          <p:cNvSpPr txBox="1"/>
          <p:nvPr/>
        </p:nvSpPr>
        <p:spPr>
          <a:xfrm>
            <a:off x="924675" y="0"/>
            <a:ext cx="19125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434343"/>
                </a:solidFill>
              </a:rPr>
              <a:t>Святланосны бог </a:t>
            </a:r>
            <a:endParaRPr b="1" i="1">
              <a:solidFill>
                <a:srgbClr val="43434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434343"/>
                </a:solidFill>
              </a:rPr>
              <a:t>электрычнасці і гуку</a:t>
            </a:r>
            <a:endParaRPr b="1" i="1">
              <a:solidFill>
                <a:srgbClr val="434343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D9D9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 txBox="1"/>
          <p:nvPr/>
        </p:nvSpPr>
        <p:spPr>
          <a:xfrm>
            <a:off x="5760577" y="0"/>
            <a:ext cx="21402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70757A"/>
                </a:solidFill>
              </a:rPr>
              <a:t>Святланосны бог </a:t>
            </a:r>
            <a:endParaRPr b="1" i="1">
              <a:solidFill>
                <a:srgbClr val="70757A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70757A"/>
                </a:solidFill>
              </a:rPr>
              <a:t>электрычнасці і гуку (сустрэча ў жыцці)</a:t>
            </a:r>
            <a:endParaRPr b="1" i="1">
              <a:solidFill>
                <a:srgbClr val="70757A"/>
              </a:solidFill>
            </a:endParaRPr>
          </a:p>
        </p:txBody>
      </p:sp>
      <p:pic>
        <p:nvPicPr>
          <p:cNvPr id="114" name="Google Shape;11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0550" y="317075"/>
            <a:ext cx="4768151" cy="4755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67781" y="895763"/>
            <a:ext cx="3725820" cy="37258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lin ang="5400012" scaled="0"/>
        </a:grad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33416" y="0"/>
            <a:ext cx="341058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22"/>
          <p:cNvSpPr txBox="1"/>
          <p:nvPr/>
        </p:nvSpPr>
        <p:spPr>
          <a:xfrm>
            <a:off x="2618663" y="1570775"/>
            <a:ext cx="3000000" cy="23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chemeClr val="lt1"/>
                </a:solidFill>
              </a:rPr>
              <a:t>Дызайн персанажаў</a:t>
            </a:r>
            <a:r>
              <a:rPr i="1" lang="ru">
                <a:solidFill>
                  <a:schemeClr val="lt1"/>
                </a:solidFill>
              </a:rPr>
              <a:t> - </a:t>
            </a:r>
            <a:endParaRPr i="1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ru">
                <a:solidFill>
                  <a:schemeClr val="lt1"/>
                </a:solidFill>
              </a:rPr>
              <a:t>Jehipiecki Mao i Istota prastory huĺniaŭ i sumnievy</a:t>
            </a:r>
            <a:endParaRPr i="1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>
              <a:solidFill>
                <a:schemeClr val="lt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ru">
                <a:solidFill>
                  <a:schemeClr val="lt1"/>
                </a:solidFill>
              </a:rPr>
              <a:t>Егіпецкі Мао і Істота гульняў і сумневаў</a:t>
            </a:r>
            <a:endParaRPr i="1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2" name="Google Shape;122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2503931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3B3B3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/>
          <p:nvPr/>
        </p:nvSpPr>
        <p:spPr>
          <a:xfrm>
            <a:off x="6669888" y="2171550"/>
            <a:ext cx="2474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chemeClr val="lt1"/>
                </a:solidFill>
              </a:rPr>
              <a:t>Крычарсы розных сфер</a:t>
            </a:r>
            <a:endParaRPr b="1" i="1">
              <a:solidFill>
                <a:schemeClr val="lt1"/>
              </a:solidFill>
            </a:endParaRPr>
          </a:p>
        </p:txBody>
      </p:sp>
      <p:pic>
        <p:nvPicPr>
          <p:cNvPr id="128" name="Google Shape;12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4578" y="-1137"/>
            <a:ext cx="2814095" cy="5145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32150" y="-1138"/>
            <a:ext cx="2256326" cy="51457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696969"/>
            </a:gs>
            <a:gs pos="100000">
              <a:srgbClr val="1D1D1D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2913" y="307700"/>
            <a:ext cx="6678175" cy="483580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4"/>
          <p:cNvSpPr txBox="1"/>
          <p:nvPr/>
        </p:nvSpPr>
        <p:spPr>
          <a:xfrm>
            <a:off x="2828713" y="0"/>
            <a:ext cx="34866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F8F9FA"/>
                </a:solidFill>
              </a:rPr>
              <a:t>па матывам К. Чукоўскі “Кракадзіл”</a:t>
            </a:r>
            <a:endParaRPr b="1" i="1">
              <a:solidFill>
                <a:srgbClr val="F8F9FA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DDDDD"/>
            </a:gs>
            <a:gs pos="100000">
              <a:srgbClr val="919191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oogle Shape;14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11748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25"/>
          <p:cNvSpPr txBox="1"/>
          <p:nvPr/>
        </p:nvSpPr>
        <p:spPr>
          <a:xfrm>
            <a:off x="7089000" y="375775"/>
            <a:ext cx="2055000" cy="72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2540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chemeClr val="lt1"/>
                </a:solidFill>
              </a:rPr>
              <a:t>Zachavaĺnicy </a:t>
            </a:r>
            <a:endParaRPr b="1" i="1">
              <a:solidFill>
                <a:schemeClr val="lt1"/>
              </a:solidFill>
            </a:endParaRPr>
          </a:p>
          <a:p>
            <a:pPr indent="0" lvl="0" marL="0" marR="2540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chemeClr val="lt1"/>
                </a:solidFill>
              </a:rPr>
              <a:t>prastory dnia i nočy</a:t>
            </a:r>
            <a:endParaRPr b="1" i="1">
              <a:solidFill>
                <a:schemeClr val="lt1"/>
              </a:solidFill>
            </a:endParaRPr>
          </a:p>
        </p:txBody>
      </p:sp>
      <p:sp>
        <p:nvSpPr>
          <p:cNvPr id="142" name="Google Shape;142;p25"/>
          <p:cNvSpPr txBox="1"/>
          <p:nvPr/>
        </p:nvSpPr>
        <p:spPr>
          <a:xfrm>
            <a:off x="7089000" y="2073675"/>
            <a:ext cx="2055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chemeClr val="lt1"/>
                </a:solidFill>
              </a:rPr>
              <a:t>Cэнс i цудоўная нітка светабудовы</a:t>
            </a:r>
            <a:endParaRPr b="1" i="1">
              <a:solidFill>
                <a:schemeClr val="lt1"/>
              </a:solidFill>
            </a:endParaRPr>
          </a:p>
        </p:txBody>
      </p:sp>
      <p:sp>
        <p:nvSpPr>
          <p:cNvPr id="143" name="Google Shape;143;p25"/>
          <p:cNvSpPr txBox="1"/>
          <p:nvPr/>
        </p:nvSpPr>
        <p:spPr>
          <a:xfrm>
            <a:off x="7317150" y="3757825"/>
            <a:ext cx="1655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chemeClr val="lt1"/>
                </a:solidFill>
              </a:rPr>
              <a:t>Боскі мастак </a:t>
            </a:r>
            <a:endParaRPr b="1" i="1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chemeClr val="lt1"/>
                </a:solidFill>
              </a:rPr>
              <a:t>(ад слова босы)</a:t>
            </a:r>
            <a:endParaRPr b="1" i="1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D2E9"/>
        </a:solid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Google Shape;148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139482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6"/>
          <p:cNvSpPr txBox="1"/>
          <p:nvPr/>
        </p:nvSpPr>
        <p:spPr>
          <a:xfrm>
            <a:off x="6658225" y="2171550"/>
            <a:ext cx="1149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70757A"/>
                </a:solidFill>
              </a:rPr>
              <a:t>“Хто я?”</a:t>
            </a:r>
            <a:endParaRPr b="1" i="1">
              <a:solidFill>
                <a:srgbClr val="70757A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BFBFBF"/>
            </a:gs>
            <a:gs pos="100000">
              <a:srgbClr val="737373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27"/>
          <p:cNvPicPr preferRelativeResize="0"/>
          <p:nvPr/>
        </p:nvPicPr>
        <p:blipFill rotWithShape="1">
          <a:blip r:embed="rId3">
            <a:alphaModFix/>
          </a:blip>
          <a:srcRect b="6777" l="0" r="0" t="6777"/>
          <a:stretch/>
        </p:blipFill>
        <p:spPr>
          <a:xfrm>
            <a:off x="186075" y="0"/>
            <a:ext cx="3520346" cy="4838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16370" y="0"/>
            <a:ext cx="3520345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7"/>
          <p:cNvSpPr txBox="1"/>
          <p:nvPr/>
        </p:nvSpPr>
        <p:spPr>
          <a:xfrm>
            <a:off x="4007700" y="606150"/>
            <a:ext cx="1307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chemeClr val="lt1"/>
                </a:solidFill>
              </a:rPr>
              <a:t>“Канкіста”</a:t>
            </a:r>
            <a:endParaRPr b="1" i="1">
              <a:solidFill>
                <a:schemeClr val="lt1"/>
              </a:solidFill>
            </a:endParaRPr>
          </a:p>
        </p:txBody>
      </p:sp>
      <p:pic>
        <p:nvPicPr>
          <p:cNvPr id="157" name="Google Shape;157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3725837" y="1573575"/>
            <a:ext cx="1871125" cy="147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flipH="1">
            <a:off x="3807630" y="3131198"/>
            <a:ext cx="1707520" cy="170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2F2F2"/>
            </a:gs>
            <a:gs pos="100000">
              <a:srgbClr val="A6A6A6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3392762" cy="4838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40750" y="1382625"/>
            <a:ext cx="5710250" cy="612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1997" y="750500"/>
            <a:ext cx="4551876" cy="693750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28"/>
          <p:cNvSpPr txBox="1"/>
          <p:nvPr/>
        </p:nvSpPr>
        <p:spPr>
          <a:xfrm>
            <a:off x="3688713" y="0"/>
            <a:ext cx="4352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70757A"/>
                </a:solidFill>
              </a:rPr>
              <a:t>Бог сусветных вод Рэм-Рэм, Рэмі the Weeper</a:t>
            </a:r>
            <a:endParaRPr b="1" i="1">
              <a:solidFill>
                <a:srgbClr val="70757A"/>
              </a:solidFill>
            </a:endParaRPr>
          </a:p>
        </p:txBody>
      </p:sp>
      <p:pic>
        <p:nvPicPr>
          <p:cNvPr id="167" name="Google Shape;167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26500" y="2377400"/>
            <a:ext cx="2092325" cy="253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736699" y="1982074"/>
            <a:ext cx="5407299" cy="51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2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388212" y="4841000"/>
            <a:ext cx="6730625" cy="302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28"/>
          <p:cNvSpPr txBox="1"/>
          <p:nvPr/>
        </p:nvSpPr>
        <p:spPr>
          <a:xfrm>
            <a:off x="4609913" y="285700"/>
            <a:ext cx="22872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70757A"/>
                </a:solidFill>
              </a:rPr>
              <a:t>(даследаванне выявы)</a:t>
            </a:r>
            <a:endParaRPr b="1" i="1">
              <a:solidFill>
                <a:srgbClr val="70757A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2F2F2"/>
            </a:gs>
            <a:gs pos="100000">
              <a:srgbClr val="A6A6A6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83513" y="1331638"/>
            <a:ext cx="2918385" cy="2914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10863" y="2571758"/>
            <a:ext cx="2555574" cy="2559167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9"/>
          <p:cNvSpPr txBox="1"/>
          <p:nvPr/>
        </p:nvSpPr>
        <p:spPr>
          <a:xfrm>
            <a:off x="2168075" y="4730725"/>
            <a:ext cx="1342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70757A"/>
                </a:solidFill>
              </a:rPr>
              <a:t>“Адзінства”</a:t>
            </a:r>
            <a:endParaRPr b="1" i="1">
              <a:solidFill>
                <a:srgbClr val="70757A"/>
              </a:solidFill>
            </a:endParaRPr>
          </a:p>
        </p:txBody>
      </p:sp>
      <p:pic>
        <p:nvPicPr>
          <p:cNvPr id="178" name="Google Shape;178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93775" y="134550"/>
            <a:ext cx="2789750" cy="2663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12" y="867775"/>
            <a:ext cx="3393775" cy="3407926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29"/>
          <p:cNvSpPr txBox="1"/>
          <p:nvPr/>
        </p:nvSpPr>
        <p:spPr>
          <a:xfrm>
            <a:off x="3652125" y="76200"/>
            <a:ext cx="2315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70757A"/>
                </a:solidFill>
              </a:rPr>
              <a:t>“Створаны птушкамі”</a:t>
            </a:r>
            <a:endParaRPr b="1" i="1">
              <a:solidFill>
                <a:srgbClr val="70757A"/>
              </a:solidFill>
            </a:endParaRPr>
          </a:p>
        </p:txBody>
      </p:sp>
      <p:sp>
        <p:nvSpPr>
          <p:cNvPr id="181" name="Google Shape;181;p29"/>
          <p:cNvSpPr txBox="1"/>
          <p:nvPr/>
        </p:nvSpPr>
        <p:spPr>
          <a:xfrm>
            <a:off x="860038" y="476400"/>
            <a:ext cx="1673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70757A"/>
                </a:solidFill>
              </a:rPr>
              <a:t>мапа“Лемурыя”</a:t>
            </a:r>
            <a:endParaRPr b="1" i="1">
              <a:solidFill>
                <a:srgbClr val="70757A"/>
              </a:solidFill>
            </a:endParaRPr>
          </a:p>
        </p:txBody>
      </p:sp>
      <p:sp>
        <p:nvSpPr>
          <p:cNvPr id="182" name="Google Shape;182;p29"/>
          <p:cNvSpPr txBox="1"/>
          <p:nvPr/>
        </p:nvSpPr>
        <p:spPr>
          <a:xfrm>
            <a:off x="6998900" y="998175"/>
            <a:ext cx="8925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70757A"/>
                </a:solidFill>
              </a:rPr>
              <a:t>“Нэцке”</a:t>
            </a:r>
            <a:endParaRPr b="1" i="1">
              <a:solidFill>
                <a:srgbClr val="70757A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DDDDDD"/>
            </a:gs>
            <a:gs pos="100000">
              <a:srgbClr val="919191"/>
            </a:gs>
          </a:gsLst>
          <a:lin ang="5400012" scaled="0"/>
        </a:gradFill>
      </p:bgPr>
    </p:bg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20375" y="2125"/>
            <a:ext cx="3473387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30"/>
          <p:cNvSpPr txBox="1"/>
          <p:nvPr/>
        </p:nvSpPr>
        <p:spPr>
          <a:xfrm>
            <a:off x="1446550" y="-2125"/>
            <a:ext cx="3424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70757A"/>
                </a:solidFill>
              </a:rPr>
              <a:t>Дзева чысціні і спакою “Гармонія”</a:t>
            </a:r>
            <a:endParaRPr b="1">
              <a:solidFill>
                <a:srgbClr val="70757A"/>
              </a:solidFill>
            </a:endParaRPr>
          </a:p>
        </p:txBody>
      </p:sp>
      <p:pic>
        <p:nvPicPr>
          <p:cNvPr id="189" name="Google Shape;189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47550" y="-712"/>
            <a:ext cx="2888372" cy="5149174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30"/>
          <p:cNvSpPr txBox="1"/>
          <p:nvPr/>
        </p:nvSpPr>
        <p:spPr>
          <a:xfrm>
            <a:off x="4871350" y="-712"/>
            <a:ext cx="3135300" cy="7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25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ru" sz="1300">
                <a:solidFill>
                  <a:srgbClr val="70757A"/>
                </a:solidFill>
                <a:highlight>
                  <a:srgbClr val="F8F9FA"/>
                </a:highlight>
              </a:rPr>
              <a:t>Сhimičnaja formula žyccia na Ziamli</a:t>
            </a:r>
            <a:endParaRPr b="1" sz="1300">
              <a:solidFill>
                <a:srgbClr val="70757A"/>
              </a:solidFill>
              <a:highlight>
                <a:srgbClr val="F8F9FA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FEFEF"/>
        </a:solidFill>
      </p:bgPr>
    </p:bg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1"/>
          <p:cNvSpPr txBox="1"/>
          <p:nvPr/>
        </p:nvSpPr>
        <p:spPr>
          <a:xfrm>
            <a:off x="5390625" y="2371650"/>
            <a:ext cx="3264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70757A"/>
                </a:solidFill>
              </a:rPr>
              <a:t>“Поўны месяц ці Мунскае кацянё”</a:t>
            </a:r>
            <a:endParaRPr b="1" i="1">
              <a:solidFill>
                <a:srgbClr val="70757A"/>
              </a:solidFill>
            </a:endParaRPr>
          </a:p>
        </p:txBody>
      </p:sp>
      <p:pic>
        <p:nvPicPr>
          <p:cNvPr id="196" name="Google Shape;196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" y="0"/>
            <a:ext cx="474919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3113" y="0"/>
            <a:ext cx="4157775" cy="2771850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32"/>
          <p:cNvSpPr txBox="1"/>
          <p:nvPr/>
        </p:nvSpPr>
        <p:spPr>
          <a:xfrm>
            <a:off x="7335600" y="4743300"/>
            <a:ext cx="1808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chemeClr val="lt1"/>
                </a:solidFill>
              </a:rPr>
              <a:t>…to be continued</a:t>
            </a:r>
            <a:endParaRPr b="1" i="1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