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-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CC1C0259-54A1-1244-814D-B66E599927F6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68DDF9E-22E2-4A44-929D-0EF0915E67CD}" type="datetimeFigureOut">
              <a:rPr lang="en-US" smtClean="0"/>
              <a:t>3/15/14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954" y="674628"/>
            <a:ext cx="7543800" cy="2593975"/>
          </a:xfrm>
        </p:spPr>
        <p:txBody>
          <a:bodyPr anchor="t">
            <a:normAutofit fontScale="90000"/>
          </a:bodyPr>
          <a:lstStyle/>
          <a:p>
            <a:r>
              <a:rPr lang="ru-RU" sz="6000" dirty="0" smtClean="0"/>
              <a:t>Основы формирования интеграционной политики ЕС </a:t>
            </a:r>
            <a:endParaRPr lang="en-US" sz="6000" dirty="0"/>
          </a:p>
        </p:txBody>
      </p:sp>
      <p:pic>
        <p:nvPicPr>
          <p:cNvPr id="4" name="Picture 3" descr="eu_la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02" y="3453821"/>
            <a:ext cx="6071749" cy="328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9267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«</a:t>
            </a:r>
            <a:r>
              <a:rPr lang="ru-RU" sz="2800" dirty="0" err="1" smtClean="0"/>
              <a:t>Неофункционализм</a:t>
            </a:r>
            <a:r>
              <a:rPr lang="ru-RU" sz="2800" dirty="0" smtClean="0"/>
              <a:t>» как основа интеграционной политики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0868"/>
            <a:ext cx="7620000" cy="5305151"/>
          </a:xfrm>
        </p:spPr>
        <p:txBody>
          <a:bodyPr>
            <a:normAutofit/>
          </a:bodyPr>
          <a:lstStyle/>
          <a:p>
            <a:endParaRPr lang="ru-RU" u="sng" dirty="0" smtClean="0"/>
          </a:p>
          <a:p>
            <a:endParaRPr lang="ru-RU" u="sng" dirty="0"/>
          </a:p>
          <a:p>
            <a:r>
              <a:rPr lang="ru-RU" u="sng" dirty="0" smtClean="0"/>
              <a:t>Понятие</a:t>
            </a:r>
            <a:r>
              <a:rPr lang="ru-RU" dirty="0" smtClean="0"/>
              <a:t>: политические </a:t>
            </a:r>
            <a:r>
              <a:rPr lang="ru-RU" dirty="0" err="1" smtClean="0"/>
              <a:t>акторы</a:t>
            </a:r>
            <a:r>
              <a:rPr lang="ru-RU" dirty="0" smtClean="0"/>
              <a:t>, принимающие решения, подвержены влиянию бюрократических </a:t>
            </a:r>
            <a:r>
              <a:rPr lang="ru-RU" dirty="0" err="1" smtClean="0"/>
              <a:t>акторов</a:t>
            </a:r>
            <a:r>
              <a:rPr lang="ru-RU" dirty="0" smtClean="0"/>
              <a:t>, социальных групп, многонациональных корпораций. </a:t>
            </a:r>
          </a:p>
          <a:p>
            <a:endParaRPr lang="ru-RU" dirty="0"/>
          </a:p>
          <a:p>
            <a:r>
              <a:rPr lang="ru-RU" dirty="0" smtClean="0"/>
              <a:t>Что это значит? </a:t>
            </a:r>
          </a:p>
          <a:p>
            <a:endParaRPr lang="ru-RU" dirty="0"/>
          </a:p>
          <a:p>
            <a:r>
              <a:rPr lang="ru-RU" dirty="0" smtClean="0"/>
              <a:t>При принятии решения «надгосударственный орган» будет учитывать интересы указанных выше групп, хотя они и будут противоречить интересам государств-членов.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2779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«</a:t>
            </a:r>
            <a:r>
              <a:rPr lang="ru-RU" sz="2800" dirty="0" err="1"/>
              <a:t>Неофункционализм</a:t>
            </a:r>
            <a:r>
              <a:rPr lang="ru-RU" sz="2800" dirty="0"/>
              <a:t>» как основа интеграционной политики </a:t>
            </a:r>
            <a:r>
              <a:rPr lang="ru-RU" sz="2800" dirty="0" smtClean="0"/>
              <a:t>(1)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249" y="1417638"/>
            <a:ext cx="7870785" cy="5250184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Эта теория основана на так называемом «</a:t>
            </a:r>
            <a:r>
              <a:rPr lang="en-US" dirty="0"/>
              <a:t>spillover effect</a:t>
            </a:r>
            <a:r>
              <a:rPr lang="ru-RU" dirty="0"/>
              <a:t>»</a:t>
            </a:r>
          </a:p>
          <a:p>
            <a:endParaRPr lang="ru-RU" dirty="0"/>
          </a:p>
          <a:p>
            <a:r>
              <a:rPr lang="ru-RU" dirty="0"/>
              <a:t>Что это значит? </a:t>
            </a:r>
          </a:p>
          <a:p>
            <a:endParaRPr lang="ru-RU" dirty="0"/>
          </a:p>
          <a:p>
            <a:r>
              <a:rPr lang="ru-RU" dirty="0"/>
              <a:t>Основан на взаимосвязи экономик различных стран </a:t>
            </a:r>
            <a:r>
              <a:rPr lang="en-US" dirty="0">
                <a:sym typeface="Wingdings"/>
              </a:rPr>
              <a:t> </a:t>
            </a:r>
            <a:r>
              <a:rPr lang="ru-RU" dirty="0">
                <a:sym typeface="Wingdings"/>
              </a:rPr>
              <a:t>интеграция в одной сфере будет влиять (подталкивать) интеграцию в другой сфере. </a:t>
            </a:r>
            <a:endParaRPr lang="ru-RU" dirty="0" smtClean="0">
              <a:sym typeface="Wingdings"/>
            </a:endParaRPr>
          </a:p>
          <a:p>
            <a:endParaRPr lang="ru-RU" dirty="0">
              <a:sym typeface="Wingdings"/>
            </a:endParaRPr>
          </a:p>
          <a:p>
            <a:r>
              <a:rPr lang="ru-RU" dirty="0" smtClean="0">
                <a:sym typeface="Wingdings"/>
              </a:rPr>
              <a:t>Пример: отмена формальных тарифов (тариф </a:t>
            </a:r>
            <a:r>
              <a:rPr lang="en-US" dirty="0" smtClean="0">
                <a:sym typeface="Wingdings"/>
              </a:rPr>
              <a:t>–</a:t>
            </a:r>
            <a:r>
              <a:rPr lang="ru-RU" dirty="0" smtClean="0">
                <a:sym typeface="Wingdings"/>
              </a:rPr>
              <a:t> сбор при ввозе товара через границу) приведет к идеи, что необходимо также отменить нетарифные бартеры (пример, мера регулирования цен на тариф), которые будут мешать реализации формирования единого рынка. </a:t>
            </a:r>
            <a:endParaRPr lang="ru-RU" dirty="0">
              <a:sym typeface="Wingdings"/>
            </a:endParaRPr>
          </a:p>
          <a:p>
            <a:endParaRPr lang="ru-RU" dirty="0" smtClean="0">
              <a:sym typeface="Wingdings"/>
            </a:endParaRPr>
          </a:p>
          <a:p>
            <a:r>
              <a:rPr lang="ru-RU" dirty="0" smtClean="0">
                <a:sym typeface="Wingdings"/>
              </a:rPr>
              <a:t>Основная идея </a:t>
            </a:r>
            <a:r>
              <a:rPr lang="en-US" dirty="0" smtClean="0">
                <a:sym typeface="Wingdings"/>
              </a:rPr>
              <a:t>–</a:t>
            </a:r>
            <a:r>
              <a:rPr lang="ru-RU" dirty="0" smtClean="0">
                <a:sym typeface="Wingdings"/>
              </a:rPr>
              <a:t> гармонизация тех областей жизнедеятельности государства, которые необходимо (выявлено, что необходимо) регулировать. </a:t>
            </a:r>
          </a:p>
          <a:p>
            <a:endParaRPr lang="ru-RU" dirty="0">
              <a:sym typeface="Wingdings"/>
            </a:endParaRPr>
          </a:p>
          <a:p>
            <a:r>
              <a:rPr lang="ru-RU" dirty="0">
                <a:sym typeface="Wingdings"/>
              </a:rPr>
              <a:t>Эта теория получила свое распространение в 1950 </a:t>
            </a:r>
            <a:r>
              <a:rPr lang="en-US" dirty="0">
                <a:sym typeface="Wingdings"/>
              </a:rPr>
              <a:t>–</a:t>
            </a:r>
            <a:r>
              <a:rPr lang="ru-RU" dirty="0">
                <a:sym typeface="Wingdings"/>
              </a:rPr>
              <a:t> 1960 гг. при создании Европейских сообществ (после изменений, сейчас только Европейский союз). </a:t>
            </a:r>
            <a:endParaRPr lang="ru-RU" dirty="0" smtClean="0">
              <a:sym typeface="Wingdings"/>
            </a:endParaRPr>
          </a:p>
          <a:p>
            <a:endParaRPr lang="ru-RU" dirty="0">
              <a:sym typeface="Wingdings"/>
            </a:endParaRPr>
          </a:p>
          <a:p>
            <a:r>
              <a:rPr lang="ru-RU" dirty="0" smtClean="0">
                <a:sym typeface="Wingdings"/>
              </a:rPr>
              <a:t>Хотя за теорией </a:t>
            </a:r>
            <a:r>
              <a:rPr lang="ru-RU" dirty="0" err="1" smtClean="0">
                <a:sym typeface="Wingdings"/>
              </a:rPr>
              <a:t>неофункционализма</a:t>
            </a:r>
            <a:r>
              <a:rPr lang="ru-RU" dirty="0" smtClean="0">
                <a:sym typeface="Wingdings"/>
              </a:rPr>
              <a:t> последовали другие теории интеграции, можно обнаружить ее корни и в нынешнем процессе интеграции. </a:t>
            </a:r>
          </a:p>
          <a:p>
            <a:endParaRPr lang="ru-RU" dirty="0">
              <a:sym typeface="Wingdings"/>
            </a:endParaRPr>
          </a:p>
          <a:p>
            <a:r>
              <a:rPr lang="ru-RU" dirty="0" smtClean="0">
                <a:sym typeface="Wingdings"/>
              </a:rPr>
              <a:t>Основания проблема этой теории состоит в том, что государства-члены не готовы отказаться от своих интересов в пользу «надгосударственных органов» (а именно, Комиссии, Парламента и Совета ЕС). </a:t>
            </a:r>
            <a:endParaRPr lang="en-US" dirty="0"/>
          </a:p>
          <a:p>
            <a:pPr marL="114300" indent="0">
              <a:buNone/>
            </a:pPr>
            <a:endParaRPr lang="ru-RU" dirty="0" smtClean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1798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Теория «либеральная </a:t>
            </a:r>
            <a:r>
              <a:rPr lang="ru-RU" sz="2800" dirty="0" err="1" smtClean="0"/>
              <a:t>межправительственность</a:t>
            </a:r>
            <a:r>
              <a:rPr lang="ru-RU" sz="2800" dirty="0" smtClean="0"/>
              <a:t>»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7620000" cy="5210494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ru-RU" dirty="0" smtClean="0"/>
              <a:t>Возникла в 1960 г. </a:t>
            </a:r>
          </a:p>
          <a:p>
            <a:pPr marL="114300" indent="0">
              <a:buNone/>
            </a:pPr>
            <a:r>
              <a:rPr lang="ru-RU" u="sng" dirty="0" smtClean="0"/>
              <a:t>Основные идеи: </a:t>
            </a:r>
          </a:p>
          <a:p>
            <a:pPr>
              <a:buFontTx/>
              <a:buChar char="-"/>
            </a:pPr>
            <a:r>
              <a:rPr lang="ru-RU" dirty="0" smtClean="0"/>
              <a:t>государство само является движущей силой интеграции;</a:t>
            </a:r>
          </a:p>
          <a:p>
            <a:pPr>
              <a:buFontTx/>
              <a:buChar char="-"/>
            </a:pPr>
            <a:r>
              <a:rPr lang="ru-RU" dirty="0"/>
              <a:t>н</a:t>
            </a:r>
            <a:r>
              <a:rPr lang="ru-RU" dirty="0" smtClean="0"/>
              <a:t>аднациональные органы являются вспомогательными и в основном продвигают идеи государств. </a:t>
            </a:r>
          </a:p>
          <a:p>
            <a:pPr>
              <a:buFontTx/>
              <a:buChar char="-"/>
            </a:pPr>
            <a:endParaRPr lang="ru-RU" dirty="0" smtClean="0"/>
          </a:p>
          <a:p>
            <a:pPr marL="114300" indent="0">
              <a:buNone/>
            </a:pPr>
            <a:r>
              <a:rPr lang="ru-RU" u="sng" dirty="0" smtClean="0"/>
              <a:t>Состоит из трех основных элементов: </a:t>
            </a:r>
          </a:p>
          <a:p>
            <a:pPr marL="571500" indent="-457200">
              <a:buAutoNum type="arabicPeriod"/>
            </a:pPr>
            <a:r>
              <a:rPr lang="ru-RU" dirty="0"/>
              <a:t>п</a:t>
            </a:r>
            <a:r>
              <a:rPr lang="ru-RU" dirty="0" smtClean="0"/>
              <a:t>резумпция рационального государственного поведения;</a:t>
            </a:r>
          </a:p>
          <a:p>
            <a:pPr marL="571500" indent="-457200">
              <a:buAutoNum type="arabicPeriod"/>
            </a:pPr>
            <a:r>
              <a:rPr lang="ru-RU" dirty="0" smtClean="0"/>
              <a:t>либеральная теория формирования национального предпочтения;</a:t>
            </a:r>
          </a:p>
          <a:p>
            <a:pPr marL="571500" indent="-457200">
              <a:buAutoNum type="arabicPeriod"/>
            </a:pPr>
            <a:r>
              <a:rPr lang="ru-RU" dirty="0"/>
              <a:t>м</a:t>
            </a:r>
            <a:r>
              <a:rPr lang="ru-RU" dirty="0" smtClean="0"/>
              <a:t>ежгосударственны</a:t>
            </a:r>
            <a:r>
              <a:rPr lang="ru-RU" dirty="0" smtClean="0"/>
              <a:t>й анализ процесса переговоров. </a:t>
            </a:r>
          </a:p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Видите разницу с нефункциональной теорией? </a:t>
            </a:r>
            <a:endParaRPr lang="ru-RU" dirty="0"/>
          </a:p>
          <a:p>
            <a:pPr marL="114300" indent="0">
              <a:buNone/>
            </a:pPr>
            <a:endParaRPr lang="en-US" dirty="0" smtClean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1724232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791" y="274638"/>
            <a:ext cx="7963383" cy="1143000"/>
          </a:xfrm>
        </p:spPr>
        <p:txBody>
          <a:bodyPr/>
          <a:lstStyle/>
          <a:p>
            <a:r>
              <a:rPr lang="ru-RU" sz="2800" dirty="0"/>
              <a:t>Теория «</a:t>
            </a:r>
            <a:r>
              <a:rPr lang="ru-RU" sz="2800" dirty="0" smtClean="0"/>
              <a:t>либеральная</a:t>
            </a:r>
            <a:r>
              <a:rPr lang="en-US" sz="2800" dirty="0" smtClean="0"/>
              <a:t> </a:t>
            </a:r>
            <a:r>
              <a:rPr lang="ru-RU" sz="2800" dirty="0" err="1" smtClean="0"/>
              <a:t>межправительственность</a:t>
            </a:r>
            <a:r>
              <a:rPr lang="ru-RU" sz="2800" dirty="0"/>
              <a:t>» </a:t>
            </a:r>
            <a:r>
              <a:rPr lang="en-US" sz="2800" dirty="0" smtClean="0"/>
              <a:t> (1)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791" y="1600199"/>
            <a:ext cx="7963383" cy="4975013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u="sng" dirty="0" smtClean="0"/>
              <a:t>Основные черты: </a:t>
            </a:r>
          </a:p>
          <a:p>
            <a:pPr marL="114300" indent="0">
              <a:buNone/>
            </a:pPr>
            <a:endParaRPr lang="ru-RU" dirty="0"/>
          </a:p>
          <a:p>
            <a:pPr>
              <a:buFontTx/>
              <a:buChar char="-"/>
            </a:pPr>
            <a:r>
              <a:rPr lang="ru-RU" dirty="0" smtClean="0"/>
              <a:t>формирует пожелания интеграции, которые определяют выгоду координации действий на уровне Европейских сообществ;</a:t>
            </a:r>
          </a:p>
          <a:p>
            <a:pPr>
              <a:buFontTx/>
              <a:buChar char="-"/>
            </a:pPr>
            <a:r>
              <a:rPr lang="ru-RU" dirty="0"/>
              <a:t>н</a:t>
            </a:r>
            <a:r>
              <a:rPr lang="ru-RU" dirty="0" smtClean="0"/>
              <a:t>ациональная внешняя политика формируется под давлением национальных групп и выражается через национальные институты (пример, парламент);</a:t>
            </a:r>
          </a:p>
          <a:p>
            <a:pPr>
              <a:buFontTx/>
              <a:buChar char="-"/>
            </a:pPr>
            <a:r>
              <a:rPr lang="ru-RU" dirty="0" smtClean="0"/>
              <a:t>государство и общество являются основным источником интеграции;</a:t>
            </a:r>
          </a:p>
          <a:p>
            <a:pPr>
              <a:buFontTx/>
              <a:buChar char="-"/>
            </a:pPr>
            <a:r>
              <a:rPr lang="ru-RU" dirty="0" smtClean="0"/>
              <a:t>теория основывается на переговорах, которые не являются «бесплатными» </a:t>
            </a:r>
            <a:r>
              <a:rPr lang="en-US" dirty="0" smtClean="0"/>
              <a:t>–</a:t>
            </a:r>
            <a:r>
              <a:rPr lang="ru-RU" dirty="0" smtClean="0"/>
              <a:t> т.е. идя на уступки, вы в других переговорах попросите что-то взамен.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9399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Теория «либеральная </a:t>
            </a:r>
            <a:r>
              <a:rPr lang="ru-RU" sz="2800" dirty="0" err="1"/>
              <a:t>межправительственность</a:t>
            </a:r>
            <a:r>
              <a:rPr lang="ru-RU" sz="2800" dirty="0"/>
              <a:t>» </a:t>
            </a:r>
            <a:r>
              <a:rPr lang="ru-RU" sz="2800" dirty="0" smtClean="0"/>
              <a:t> (2)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199"/>
            <a:ext cx="7620000" cy="5107311"/>
          </a:xfrm>
        </p:spPr>
        <p:txBody>
          <a:bodyPr/>
          <a:lstStyle/>
          <a:p>
            <a:r>
              <a:rPr lang="ru-RU" dirty="0" smtClean="0"/>
              <a:t>Теория предусматривает создание наднациональной власти (ЕС), которая служит для координации действий между государствами-членами. </a:t>
            </a:r>
          </a:p>
          <a:p>
            <a:r>
              <a:rPr lang="ru-RU" dirty="0" smtClean="0"/>
              <a:t>Предусматривает создание судебного органа, который будет рассматривать споры. </a:t>
            </a:r>
          </a:p>
          <a:p>
            <a:r>
              <a:rPr lang="ru-RU" dirty="0" smtClean="0"/>
              <a:t>Более равное распределение власти между государствами-членами.</a:t>
            </a:r>
          </a:p>
          <a:p>
            <a:r>
              <a:rPr lang="ru-RU" dirty="0" smtClean="0"/>
              <a:t>Направлена на укрепление государственного суверенитета т.е. </a:t>
            </a:r>
            <a:r>
              <a:rPr lang="ru-RU" dirty="0"/>
              <a:t>д</a:t>
            </a:r>
            <a:r>
              <a:rPr lang="ru-RU" dirty="0" smtClean="0"/>
              <a:t>остижение целей, которые не могут быть достигнуты государствами самостоятельно (в одиночку). </a:t>
            </a:r>
          </a:p>
          <a:p>
            <a:r>
              <a:rPr lang="ru-RU" dirty="0" smtClean="0"/>
              <a:t>В этой теории упор делается на то, что интеграционный процесс идет от государства к ЕС, а в </a:t>
            </a:r>
            <a:r>
              <a:rPr lang="ru-RU" dirty="0" err="1" smtClean="0"/>
              <a:t>неофункиональной</a:t>
            </a:r>
            <a:r>
              <a:rPr lang="ru-RU" dirty="0" smtClean="0"/>
              <a:t> </a:t>
            </a:r>
            <a:r>
              <a:rPr lang="en-US" dirty="0" smtClean="0"/>
              <a:t>–</a:t>
            </a:r>
            <a:r>
              <a:rPr lang="ru-RU" dirty="0" smtClean="0"/>
              <a:t> ЕС является основным </a:t>
            </a:r>
            <a:r>
              <a:rPr lang="ru-RU" dirty="0" err="1" smtClean="0"/>
              <a:t>актором</a:t>
            </a:r>
            <a:r>
              <a:rPr lang="ru-RU" dirty="0" smtClean="0"/>
              <a:t>, который двигает этот процесс.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734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Теория «многоуровневое управление»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021" y="1417637"/>
            <a:ext cx="7963381" cy="5184035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ru-RU" dirty="0" smtClean="0"/>
              <a:t>Основные идеи: </a:t>
            </a:r>
          </a:p>
          <a:p>
            <a:pPr marL="114300" indent="0">
              <a:buNone/>
            </a:pPr>
            <a:endParaRPr lang="ru-RU" dirty="0"/>
          </a:p>
          <a:p>
            <a:pPr>
              <a:buFontTx/>
              <a:buChar char="-"/>
            </a:pPr>
            <a:r>
              <a:rPr lang="ru-RU" dirty="0" smtClean="0"/>
              <a:t>власть и принятие решений разделено между несколькими уровнями управления;</a:t>
            </a:r>
          </a:p>
          <a:p>
            <a:pPr>
              <a:buFontTx/>
              <a:buChar char="-"/>
            </a:pPr>
            <a:r>
              <a:rPr lang="ru-RU" dirty="0"/>
              <a:t>в</a:t>
            </a:r>
            <a:r>
              <a:rPr lang="ru-RU" dirty="0" smtClean="0"/>
              <a:t>ыделяются следующие уровни: наднациональный, национальный и субнациональный </a:t>
            </a:r>
            <a:r>
              <a:rPr lang="en-US" dirty="0" smtClean="0">
                <a:sym typeface="Wingdings"/>
              </a:rPr>
              <a:t> </a:t>
            </a:r>
            <a:r>
              <a:rPr lang="ru-RU" dirty="0" smtClean="0">
                <a:sym typeface="Wingdings"/>
              </a:rPr>
              <a:t>национальное правительство является основным обладателем власти, но одновременно не обладает монополией на власть. </a:t>
            </a:r>
          </a:p>
          <a:p>
            <a:pPr>
              <a:buFontTx/>
              <a:buChar char="-"/>
            </a:pPr>
            <a:r>
              <a:rPr lang="ru-RU" dirty="0">
                <a:sym typeface="Wingdings"/>
              </a:rPr>
              <a:t>п</a:t>
            </a:r>
            <a:r>
              <a:rPr lang="ru-RU" dirty="0" smtClean="0">
                <a:sym typeface="Wingdings"/>
              </a:rPr>
              <a:t>ринятие решений разделено между уровнями власти, но не сконцентрировано в одном месте. </a:t>
            </a:r>
          </a:p>
          <a:p>
            <a:pPr>
              <a:buFontTx/>
              <a:buChar char="-"/>
            </a:pPr>
            <a:r>
              <a:rPr lang="ru-RU" dirty="0">
                <a:sym typeface="Wingdings"/>
              </a:rPr>
              <a:t>н</a:t>
            </a:r>
            <a:r>
              <a:rPr lang="ru-RU" dirty="0" smtClean="0">
                <a:sym typeface="Wingdings"/>
              </a:rPr>
              <a:t>аднациональные институты должны </a:t>
            </a:r>
            <a:r>
              <a:rPr lang="ru-RU" u="sng" dirty="0" smtClean="0">
                <a:sym typeface="Wingdings"/>
              </a:rPr>
              <a:t>самостоятельно участвовать в процессе интеграции, а не получать указания </a:t>
            </a:r>
            <a:r>
              <a:rPr lang="ru-RU" dirty="0" smtClean="0">
                <a:sym typeface="Wingdings"/>
              </a:rPr>
              <a:t>от национального уровня. </a:t>
            </a:r>
          </a:p>
          <a:p>
            <a:pPr>
              <a:buFontTx/>
              <a:buChar char="-"/>
            </a:pPr>
            <a:r>
              <a:rPr lang="ru-RU" dirty="0">
                <a:sym typeface="Wingdings"/>
              </a:rPr>
              <a:t>н</a:t>
            </a:r>
            <a:r>
              <a:rPr lang="ru-RU" dirty="0" smtClean="0">
                <a:sym typeface="Wingdings"/>
              </a:rPr>
              <a:t>а национальном уровне важно формирование национальной политики, но наднациональный уровень служит для обобщения этих интересов.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725980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Теория «многоуровневое управление</a:t>
            </a:r>
            <a:r>
              <a:rPr lang="ru-RU" sz="2800" dirty="0" smtClean="0"/>
              <a:t>» (1)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933" y="1417638"/>
            <a:ext cx="7733267" cy="5223724"/>
          </a:xfrm>
        </p:spPr>
        <p:txBody>
          <a:bodyPr/>
          <a:lstStyle/>
          <a:p>
            <a:r>
              <a:rPr lang="ru-RU" dirty="0" smtClean="0"/>
              <a:t>В основе теории лежит 2 этапа:</a:t>
            </a:r>
          </a:p>
          <a:p>
            <a:endParaRPr lang="ru-RU" dirty="0"/>
          </a:p>
          <a:p>
            <a:r>
              <a:rPr lang="ru-RU" b="1" dirty="0" smtClean="0"/>
              <a:t>1 этап </a:t>
            </a:r>
            <a:r>
              <a:rPr lang="en-US" dirty="0" smtClean="0"/>
              <a:t>–</a:t>
            </a:r>
            <a:r>
              <a:rPr lang="ru-RU" dirty="0" smtClean="0"/>
              <a:t> определение национальных интересов. Основная идея состоит в том, что национальные интересы формируются в зависимости от партии, которая победила на выборах в национальный парламент. На этом этапе национальная власть решает, какие из вопросов должны перейти к наднациональным органам управления. Таким образом, когда происходит переход части власти к наднациональным структурам (через международный договор), вопросы определенной политики будут решаться совместно несколькими органами, как национальными, так и наднациональными.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742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Теория «многоуровневое управление</a:t>
            </a:r>
            <a:r>
              <a:rPr lang="ru-RU" sz="2800" dirty="0" smtClean="0"/>
              <a:t>» (2)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933" y="1417638"/>
            <a:ext cx="7733267" cy="5223724"/>
          </a:xfrm>
        </p:spPr>
        <p:txBody>
          <a:bodyPr/>
          <a:lstStyle/>
          <a:p>
            <a:r>
              <a:rPr lang="ru-RU" dirty="0" smtClean="0"/>
              <a:t>В основе теории лежит 2 этапа:</a:t>
            </a:r>
          </a:p>
          <a:p>
            <a:endParaRPr lang="ru-RU" dirty="0"/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 smtClean="0"/>
              <a:t>2 этап </a:t>
            </a:r>
            <a:r>
              <a:rPr lang="en-US" dirty="0" smtClean="0"/>
              <a:t>–</a:t>
            </a:r>
            <a:r>
              <a:rPr lang="ru-RU" dirty="0" smtClean="0"/>
              <a:t> распределение власти между наднациональными органами. Суть состоит в том, что принятие решений не находится в руках одного наднационального органа, а скорее распределена между ними и национальными органами. Называется </a:t>
            </a:r>
            <a:r>
              <a:rPr lang="en-US" dirty="0" smtClean="0"/>
              <a:t>–</a:t>
            </a:r>
            <a:r>
              <a:rPr lang="ru-RU" dirty="0" smtClean="0"/>
              <a:t> совместная компетенция.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719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Теория </a:t>
            </a:r>
            <a:r>
              <a:rPr lang="ru-RU" sz="2800" dirty="0" smtClean="0"/>
              <a:t>«новый </a:t>
            </a:r>
            <a:r>
              <a:rPr lang="ru-RU" sz="2800" dirty="0" err="1" smtClean="0"/>
              <a:t>институционализм</a:t>
            </a:r>
            <a:r>
              <a:rPr lang="ru-RU" sz="2800" dirty="0" smtClean="0"/>
              <a:t>»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933" y="1417638"/>
            <a:ext cx="7733267" cy="5223724"/>
          </a:xfrm>
        </p:spPr>
        <p:txBody>
          <a:bodyPr/>
          <a:lstStyle/>
          <a:p>
            <a:endParaRPr lang="ru-RU" dirty="0"/>
          </a:p>
          <a:p>
            <a:pPr marL="114300" indent="0">
              <a:buNone/>
            </a:pPr>
            <a:endParaRPr lang="ru-RU" dirty="0" smtClean="0"/>
          </a:p>
          <a:p>
            <a:r>
              <a:rPr lang="ru-RU" dirty="0" smtClean="0"/>
              <a:t>Основной упор отдается тому, что институты/органы обладают независимой ролью в формировании целей, интересов, общества. </a:t>
            </a:r>
          </a:p>
          <a:p>
            <a:r>
              <a:rPr lang="ru-RU" dirty="0" smtClean="0"/>
              <a:t>Эта теория обладает несколькими ответвлениями, которые обладают собственными чертами.  </a:t>
            </a:r>
          </a:p>
        </p:txBody>
      </p:sp>
    </p:spTree>
    <p:extLst>
      <p:ext uri="{BB962C8B-B14F-4D97-AF65-F5344CB8AC3E}">
        <p14:creationId xmlns:p14="http://schemas.microsoft.com/office/powerpoint/2010/main" val="3264167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Роль интеграции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933" y="1417638"/>
            <a:ext cx="7733267" cy="5223724"/>
          </a:xfrm>
        </p:spPr>
        <p:txBody>
          <a:bodyPr/>
          <a:lstStyle/>
          <a:p>
            <a:endParaRPr lang="ru-RU" dirty="0"/>
          </a:p>
          <a:p>
            <a:pPr marL="114300" indent="0">
              <a:buNone/>
            </a:pPr>
            <a:r>
              <a:rPr lang="ru-RU" dirty="0" smtClean="0"/>
              <a:t>Все теории, которые были рассмотрены ранее не акцентируют внимание на интеграции. </a:t>
            </a:r>
          </a:p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Идея интеграции получила свое формирование и развитие в 1990 гг. 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 smtClean="0"/>
              <a:t>Теория «либеральная </a:t>
            </a:r>
            <a:r>
              <a:rPr lang="ru-RU" dirty="0" err="1" smtClean="0"/>
              <a:t>межправительственность</a:t>
            </a:r>
            <a:r>
              <a:rPr lang="ru-RU" dirty="0" smtClean="0"/>
              <a:t>» подверглась изменением. Было выявлено, что надгосударственные органы могут обладать существенной властью. Эти изменения привели к тому, что уменьшилось различие между теорией «либеральная </a:t>
            </a:r>
            <a:r>
              <a:rPr lang="ru-RU" dirty="0" err="1" smtClean="0"/>
              <a:t>межправительственность</a:t>
            </a:r>
            <a:r>
              <a:rPr lang="ru-RU" dirty="0" smtClean="0"/>
              <a:t>» и теорией «нового </a:t>
            </a:r>
            <a:r>
              <a:rPr lang="ru-RU" dirty="0" err="1" smtClean="0"/>
              <a:t>институционализма</a:t>
            </a:r>
            <a:r>
              <a:rPr lang="ru-RU" dirty="0" smtClean="0"/>
              <a:t>». Таким образом, эти 2 теории являются ключевыми в интеграционных процессах. </a:t>
            </a:r>
          </a:p>
        </p:txBody>
      </p:sp>
    </p:spTree>
    <p:extLst>
      <p:ext uri="{BB962C8B-B14F-4D97-AF65-F5344CB8AC3E}">
        <p14:creationId xmlns:p14="http://schemas.microsoft.com/office/powerpoint/2010/main" val="2009337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Роль интеграции (1)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933" y="1417638"/>
            <a:ext cx="7923698" cy="522372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Зачем нам все это знать? </a:t>
            </a:r>
          </a:p>
          <a:p>
            <a:endParaRPr lang="ru-RU" dirty="0"/>
          </a:p>
          <a:p>
            <a:r>
              <a:rPr lang="ru-RU" dirty="0" smtClean="0"/>
              <a:t>Право Европейского союза формируется наднациональными органами. Из теорий вы можете увидеть, что не все вопросы входят в компетенцию ЕС. Эти вопросы были «переданы» на каком-то этапе в решение и регулирование органами ЕС. </a:t>
            </a:r>
          </a:p>
          <a:p>
            <a:r>
              <a:rPr lang="ru-RU" dirty="0" smtClean="0"/>
              <a:t>Однако следует учитывать, что «переданные» вопросы закреплены в международном договоре (сегодня это Лиссабонский договор, 2009 г.). Не всегда положения договора являются четкими и исчерпывающими. Они могут быть подвержены интерпретации в свете общих принципов создания ЕС (а принципы в свою очередь формировались в зависимости от теории «перехода власти»). </a:t>
            </a:r>
          </a:p>
          <a:p>
            <a:r>
              <a:rPr lang="ru-RU" dirty="0" smtClean="0"/>
              <a:t>В некоторых случаях сложно разграничить компетенции ЕС и государств-членов, а также определить, какие из вопросов будут переданы на регулирование ЕС. </a:t>
            </a:r>
          </a:p>
          <a:p>
            <a:r>
              <a:rPr lang="ru-RU" dirty="0" smtClean="0"/>
              <a:t>Но! Право Европейского союза обязательно для исполнения государствами-членами. </a:t>
            </a:r>
            <a:r>
              <a:rPr lang="ru-RU" dirty="0" smtClean="0"/>
              <a:t>При изучении права Европейского союза обратите внимание, что источники права ЕС разделяются по уровню обязательности.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809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Adjacency.thmx</Template>
  <TotalTime>239</TotalTime>
  <Words>1005</Words>
  <Application>Microsoft Macintosh PowerPoint</Application>
  <PresentationFormat>On-screen Show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Adjacency</vt:lpstr>
      <vt:lpstr>Основы формирования интеграционной политики ЕС </vt:lpstr>
      <vt:lpstr>«Неофункционализм» как основа интеграционной политики </vt:lpstr>
      <vt:lpstr>«Неофункционализм» как основа интеграционной политики (1)</vt:lpstr>
      <vt:lpstr>Теория «либеральная межправительственность» </vt:lpstr>
      <vt:lpstr>Теория «либеральная межправительственность»  (1)</vt:lpstr>
      <vt:lpstr>Теория «либеральная межправительственность»  (2)</vt:lpstr>
      <vt:lpstr>Теория «многоуровневое управление»</vt:lpstr>
      <vt:lpstr>Теория «многоуровневое управление» (1)</vt:lpstr>
      <vt:lpstr>Теория «многоуровневое управление» (2)</vt:lpstr>
      <vt:lpstr>Теория «новый институционализм»</vt:lpstr>
      <vt:lpstr>Роль интеграции</vt:lpstr>
      <vt:lpstr>Роль интеграции (1)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Институты Европейского союза </dc:title>
  <dc:creator>Inesa Stolper</dc:creator>
  <cp:lastModifiedBy>Inesa Stolper</cp:lastModifiedBy>
  <cp:revision>49</cp:revision>
  <dcterms:created xsi:type="dcterms:W3CDTF">2014-03-11T19:41:12Z</dcterms:created>
  <dcterms:modified xsi:type="dcterms:W3CDTF">2014-03-15T15:25:27Z</dcterms:modified>
</cp:coreProperties>
</file>