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8" d="100"/>
          <a:sy n="98" d="100"/>
        </p:scale>
        <p:origin x="-194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printerSettings" Target="printerSettings/printerSettings1.bin"/><Relationship Id="rId26" Type="http://schemas.openxmlformats.org/officeDocument/2006/relationships/presProps" Target="presProps.xml"/><Relationship Id="rId27" Type="http://schemas.openxmlformats.org/officeDocument/2006/relationships/viewProps" Target="viewProps.xml"/><Relationship Id="rId28" Type="http://schemas.openxmlformats.org/officeDocument/2006/relationships/theme" Target="theme/theme1.xml"/><Relationship Id="rId29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2F8A8-1120-D746-A2C4-4E3229116AF8}" type="datetimeFigureOut">
              <a:rPr lang="ru-RU" smtClean="0"/>
              <a:t>22.03.12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FA94-B988-844D-BEC8-6D868B018D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80481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2F8A8-1120-D746-A2C4-4E3229116AF8}" type="datetimeFigureOut">
              <a:rPr lang="ru-RU" smtClean="0"/>
              <a:t>22.03.12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FA94-B988-844D-BEC8-6D868B018D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0357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2F8A8-1120-D746-A2C4-4E3229116AF8}" type="datetimeFigureOut">
              <a:rPr lang="ru-RU" smtClean="0"/>
              <a:t>22.03.12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FA94-B988-844D-BEC8-6D868B018D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6292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2F8A8-1120-D746-A2C4-4E3229116AF8}" type="datetimeFigureOut">
              <a:rPr lang="ru-RU" smtClean="0"/>
              <a:t>22.03.12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FA94-B988-844D-BEC8-6D868B018D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844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2F8A8-1120-D746-A2C4-4E3229116AF8}" type="datetimeFigureOut">
              <a:rPr lang="ru-RU" smtClean="0"/>
              <a:t>22.03.12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FA94-B988-844D-BEC8-6D868B018D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2997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2F8A8-1120-D746-A2C4-4E3229116AF8}" type="datetimeFigureOut">
              <a:rPr lang="ru-RU" smtClean="0"/>
              <a:t>22.03.12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FA94-B988-844D-BEC8-6D868B018D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94760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2F8A8-1120-D746-A2C4-4E3229116AF8}" type="datetimeFigureOut">
              <a:rPr lang="ru-RU" smtClean="0"/>
              <a:t>22.03.12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FA94-B988-844D-BEC8-6D868B018D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8038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2F8A8-1120-D746-A2C4-4E3229116AF8}" type="datetimeFigureOut">
              <a:rPr lang="ru-RU" smtClean="0"/>
              <a:t>22.03.12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FA94-B988-844D-BEC8-6D868B018D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96711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2F8A8-1120-D746-A2C4-4E3229116AF8}" type="datetimeFigureOut">
              <a:rPr lang="ru-RU" smtClean="0"/>
              <a:t>22.03.12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FA94-B988-844D-BEC8-6D868B018D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37738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2F8A8-1120-D746-A2C4-4E3229116AF8}" type="datetimeFigureOut">
              <a:rPr lang="ru-RU" smtClean="0"/>
              <a:t>22.03.12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FA94-B988-844D-BEC8-6D868B018D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2148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2F8A8-1120-D746-A2C4-4E3229116AF8}" type="datetimeFigureOut">
              <a:rPr lang="ru-RU" smtClean="0"/>
              <a:t>22.03.12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19FA94-B988-844D-BEC8-6D868B018D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8353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F2F8A8-1120-D746-A2C4-4E3229116AF8}" type="datetimeFigureOut">
              <a:rPr lang="ru-RU" smtClean="0"/>
              <a:t>22.03.12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19FA94-B988-844D-BEC8-6D868B018D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6409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685800" y="829309"/>
            <a:ext cx="7772400" cy="1580871"/>
          </a:xfrm>
        </p:spPr>
        <p:txBody>
          <a:bodyPr/>
          <a:lstStyle/>
          <a:p>
            <a:r>
              <a:rPr lang="ru-RU" dirty="0" smtClean="0"/>
              <a:t>Лекция 3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410180"/>
            <a:ext cx="6400800" cy="2630466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chemeClr val="tx1"/>
                </a:solidFill>
              </a:rPr>
              <a:t>Изобретение книгопечатания. Социальные, культурные и экономические последствия изобретения </a:t>
            </a:r>
            <a:r>
              <a:rPr lang="ru-RU" dirty="0" smtClean="0">
                <a:solidFill>
                  <a:schemeClr val="tx1"/>
                </a:solidFill>
              </a:rPr>
              <a:t>книгопечатания</a:t>
            </a:r>
            <a:r>
              <a:rPr lang="ru-RU" dirty="0" smtClean="0">
                <a:solidFill>
                  <a:schemeClr val="tx1"/>
                </a:solidFill>
                <a:effectLst/>
              </a:rPr>
              <a:t> 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0375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Вопросы лекции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rabicPeriod"/>
            </a:pPr>
            <a:r>
              <a:rPr lang="ru-RU" dirty="0" smtClean="0"/>
              <a:t>Книга в античности и в средневековье.</a:t>
            </a:r>
          </a:p>
          <a:p>
            <a:pPr marL="0" indent="0">
              <a:buNone/>
            </a:pPr>
            <a:r>
              <a:rPr lang="ru-RU" dirty="0" smtClean="0"/>
              <a:t>2.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88987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/>
              <a:t>Развитие письменности предоставляло возможность не только передавать информацию в пространстве, но и сохранять ее для последующих поколений. Так, в XIX веке европейские археологи раскопали на берегах реки Тигр столицу ассирийских царей Ниневию и обнаружили там целую клинописную библиотеку, учрежденную царем </a:t>
            </a:r>
            <a:r>
              <a:rPr lang="ru-RU" dirty="0" err="1" smtClean="0"/>
              <a:t>Ассурбанипалом</a:t>
            </a:r>
            <a:r>
              <a:rPr lang="ru-RU" dirty="0" smtClean="0"/>
              <a:t> (VII век до н.э.). Там хранилось более двадцати тысяч глиняных книг, каждая из которых имела на себе клинописный штамп: "Дворец царя царей". В Греции уже в </a:t>
            </a:r>
            <a:r>
              <a:rPr lang="ru-RU" dirty="0" err="1" smtClean="0"/>
              <a:t>V</a:t>
            </a:r>
            <a:r>
              <a:rPr lang="ru-RU" dirty="0" smtClean="0"/>
              <a:t> в. до н.э. возникла книжная торговля (библиотекой сначала называли книжные лавки). Появлялись и личные библиотеки, например у великих философов Платона и Аристотеля. Тексты были разными; среди них философские и научные труды, стихи, эпические произведения, записи трагедий и комедий и т.д. В III в. до н.э. возникла самая известная библиотека древности – Александрийская в Египте. В </a:t>
            </a:r>
            <a:r>
              <a:rPr lang="ru-RU" dirty="0" err="1" smtClean="0"/>
              <a:t>I</a:t>
            </a:r>
            <a:r>
              <a:rPr lang="ru-RU" dirty="0" smtClean="0"/>
              <a:t> в. до н.э. в ней было около 700 тыс. свитков.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974225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ru-RU" dirty="0" smtClean="0"/>
              <a:t>Падение империй античности под натиском варварских племен сопровождалось и разрушением культуры и традиций древнего мира, уничтожением книг, а с ними – всего того знания, которое накапливалось, хранилось и передавалось на протяжении многих веков.</a:t>
            </a:r>
            <a:r>
              <a:rPr lang="ru-RU" dirty="0" smtClean="0"/>
              <a:t> Произведения античных авторов в большинстве известны нам только по названиям </a:t>
            </a:r>
            <a:r>
              <a:rPr lang="en-US" dirty="0" smtClean="0"/>
              <a:t>- </a:t>
            </a:r>
            <a:r>
              <a:rPr lang="ru-RU" dirty="0" smtClean="0"/>
              <a:t>таков размах гибели книг.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В эпоху раннего Средневековья имелись немногочисленные монастырские центры, где велась переписка книг.</a:t>
            </a:r>
          </a:p>
          <a:p>
            <a:pPr marL="0" indent="0">
              <a:buNone/>
            </a:pPr>
            <a:r>
              <a:rPr lang="ru-RU" dirty="0" smtClean="0"/>
              <a:t> Во времена Крестовых походов потребность в книгах уже не уступала потребности в них в античный период и наряду с молитвенниками, библиями, трактатами Блаженного Августина и Фомы Аквинского переписывались книги Цицерона, Вергилия, Тита Ливия. Создавались героические эпосы (наиболее известный - "Песнь о </a:t>
            </a:r>
            <a:r>
              <a:rPr lang="ru-RU" dirty="0" err="1" smtClean="0"/>
              <a:t>Нибелунгах</a:t>
            </a:r>
            <a:r>
              <a:rPr lang="ru-RU" dirty="0" smtClean="0"/>
              <a:t>"), различные сказания, песни. Литературное наследие античности сыграло огромную роль в развитии книжной культуры Средневековья. Произведения Гомера, Эсхила, Еврипида, Платона, Аристотеля не только переписывали, но и обогащали собственными комментариями. Византийские ученые, философы создавали антологии, словари, грамматики, высокохудожественные произведения житийного жанра. </a:t>
            </a:r>
          </a:p>
          <a:p>
            <a:pPr marL="0" indent="0">
              <a:buNone/>
            </a:pPr>
            <a:r>
              <a:rPr lang="ru-RU" dirty="0" smtClean="0"/>
              <a:t>Особого расцвета достигла и арабская культура, распространившаяся от Инда до Пиренеев. Арабские ученые преуспели в области математики, истории, философии, медицины, астрономии и оказали влияние на европейскую культуру. Арабы дали Европе дешевый писчий материал - бумагу. Это привело к увеличению производства рукописей. Только в Кордове в период расцвета арабского халифата ежегодно создавалось по 16-18 тысяч книг.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3106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 smtClean="0"/>
              <a:t>Распространение и укрепление христианства в Европе знаменовало возобновление </a:t>
            </a:r>
            <a:r>
              <a:rPr lang="ru-RU" dirty="0" err="1" smtClean="0"/>
              <a:t>книгописания</a:t>
            </a:r>
            <a:r>
              <a:rPr lang="ru-RU" dirty="0" smtClean="0"/>
              <a:t>. </a:t>
            </a:r>
            <a:r>
              <a:rPr lang="ru-RU" dirty="0"/>
              <a:t>Первоначально создание рукописных книг в Западной Европе практически полностью было сосредоточено в монастырях, что объяснялось, прежде всего, нежеланием священнослужителей открывать доступ к знаниям «непосвященным», позволить им усомниться в истинности католического вероучения. В монастырском скриптории переписывание происходило под диктовку: исследовательница Э. Эйзенштейн [4, с. 22] говорит об этой культуре как о  «гибридной, </a:t>
            </a:r>
            <a:r>
              <a:rPr lang="ru-RU" dirty="0" err="1"/>
              <a:t>полуустной</a:t>
            </a:r>
            <a:r>
              <a:rPr lang="ru-RU" dirty="0"/>
              <a:t>, </a:t>
            </a:r>
            <a:r>
              <a:rPr lang="ru-RU" dirty="0" err="1"/>
              <a:t>полуписьменной</a:t>
            </a:r>
            <a:r>
              <a:rPr lang="ru-RU" dirty="0"/>
              <a:t>, для которой в настоящее время не находится никакого соответствия». </a:t>
            </a:r>
          </a:p>
        </p:txBody>
      </p:sp>
    </p:spTree>
    <p:extLst>
      <p:ext uri="{BB962C8B-B14F-4D97-AF65-F5344CB8AC3E}">
        <p14:creationId xmlns:p14="http://schemas.microsoft.com/office/powerpoint/2010/main" val="41752932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/>
              <a:t>П</a:t>
            </a:r>
            <a:r>
              <a:rPr lang="ru-RU" dirty="0" smtClean="0"/>
              <a:t>ереход </a:t>
            </a:r>
            <a:r>
              <a:rPr lang="ru-RU" dirty="0"/>
              <a:t>от манускриптов к печатным изданиям совершался не вдруг, не внезапно: существовал своеобразный период перехода от рукописной формы издания к печатной. </a:t>
            </a:r>
            <a:r>
              <a:rPr lang="ru-RU" dirty="0" smtClean="0"/>
              <a:t>Начиная </a:t>
            </a:r>
            <a:r>
              <a:rPr lang="ru-RU" dirty="0"/>
              <a:t>с </a:t>
            </a:r>
            <a:r>
              <a:rPr lang="en-US" dirty="0"/>
              <a:t>XII</a:t>
            </a:r>
            <a:r>
              <a:rPr lang="ru-RU" dirty="0"/>
              <a:t> века создание манускриптов перестает быть уделом только монастырских послушников, оно постепенно перемещается в сферу более светскую, отвечая запросам университетов. Постепенно зарождается производство книг, которое, в отличие от создания манускриптов в монастырях, понимаемого как искусство, старается отвечать запросам светской публики – университетских преподавателей, студентов.</a:t>
            </a:r>
            <a:r>
              <a:rPr lang="ru-RU" dirty="0" smtClean="0">
                <a:effectLst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801330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Начиная с XI века в связи с ростом городов, торговых связей, развитием ремесел, требующих грамотных людей, открываются университеты. Старейший из них, Болонский, был открыт в 1119 г., Парижский в 1120 г. В начале XIII века открываются Кембриджский и Оксфордский университеты. При них были созданы мастерские по переписке книг, предназначенных в основном для обучения. </a:t>
            </a:r>
          </a:p>
        </p:txBody>
      </p:sp>
    </p:spTree>
    <p:extLst>
      <p:ext uri="{BB962C8B-B14F-4D97-AF65-F5344CB8AC3E}">
        <p14:creationId xmlns:p14="http://schemas.microsoft.com/office/powerpoint/2010/main" val="10417479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Эпоха раннего книгопечатания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/>
              <a:t>До изобретения книгопечатания количество рукописных книг в Европе могло быть исчислено в нескольких тысячах. К 1450 г., по прошествии всего лишь 50 лет с момента изобретения типографского пресса, книг стало насчитываться более 9 000 000. </a:t>
            </a:r>
          </a:p>
          <a:p>
            <a:r>
              <a:rPr lang="ru-RU" dirty="0"/>
              <a:t>Печатные книги, появившиеся в этот начальный период, т. е. до 1500 г., принято называть инкунабулами, </a:t>
            </a:r>
            <a:r>
              <a:rPr lang="ru-RU" dirty="0" smtClean="0"/>
              <a:t>т.е. колыбелью</a:t>
            </a:r>
            <a:r>
              <a:rPr lang="ru-RU" dirty="0"/>
              <a:t>, от латинского выражения, употребленного в 1639 г. для обозначения начального этапа печатного дела. Разделительная линия, однако, достаточно искусственная. Начальный этап печати, как полагают специалисты, растянулся вплоть до </a:t>
            </a:r>
            <a:r>
              <a:rPr lang="en-US" dirty="0"/>
              <a:t>XVI</a:t>
            </a:r>
            <a:r>
              <a:rPr lang="ru-RU" dirty="0"/>
              <a:t> века</a:t>
            </a:r>
            <a:r>
              <a:rPr lang="ru-RU" dirty="0" smtClean="0"/>
              <a:t>. Отличительным признаком инкунабулы является подражание оформлению рукописных книг: отсутствие титульного листа и указания выходных данных в конце текста, а также рукописное оформление книги. Обычно в типографии печатался только текст, а для заглавных букв и иллюстраций оставлялись чистые места. На них художник позднее рисовал заглавные буквы и необходимые иллюстрации.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90811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dirty="0"/>
              <a:t>Книгопечатание называют великим вкладом немцев в культуру: в раннюю пору своего существования оно было известно как немецкое искусство.</a:t>
            </a:r>
          </a:p>
          <a:p>
            <a:r>
              <a:rPr lang="ru-RU" dirty="0"/>
              <a:t>После изобретения книгопечатания (между 1440–1450 гг.) Иоганном </a:t>
            </a:r>
            <a:r>
              <a:rPr lang="ru-RU" dirty="0" err="1"/>
              <a:t>Гутенбергом</a:t>
            </a:r>
            <a:r>
              <a:rPr lang="ru-RU" dirty="0"/>
              <a:t>, ювелиром из Майнца, оно широко распространилось среди немцев, а также в тех областях, где проходили пути немецких торговцев. Сам </a:t>
            </a:r>
            <a:r>
              <a:rPr lang="ru-RU" dirty="0" err="1"/>
              <a:t>Гутенберг</a:t>
            </a:r>
            <a:r>
              <a:rPr lang="ru-RU" dirty="0"/>
              <a:t> известен созданием 42-строчной Библии (1455 г.), 36-строчной Библии, а также популярной энциклопедии под названием </a:t>
            </a:r>
            <a:r>
              <a:rPr lang="ru-RU" dirty="0" err="1"/>
              <a:t>Католикон</a:t>
            </a:r>
            <a:r>
              <a:rPr lang="ru-RU" dirty="0"/>
              <a:t> (1460 г.). Он, однако, утратил контроль над производством книг в результате судебного разбирательства, развязанного против него по инициативе его партнера в 1455 г. Партнер </a:t>
            </a:r>
            <a:r>
              <a:rPr lang="ru-RU" dirty="0" err="1"/>
              <a:t>Гутенберга</a:t>
            </a:r>
            <a:r>
              <a:rPr lang="ru-RU" dirty="0"/>
              <a:t>, Иоганн </a:t>
            </a:r>
            <a:r>
              <a:rPr lang="ru-RU" dirty="0" err="1"/>
              <a:t>Фюст</a:t>
            </a:r>
            <a:r>
              <a:rPr lang="ru-RU" dirty="0"/>
              <a:t> и его помощник Петер </a:t>
            </a:r>
            <a:r>
              <a:rPr lang="ru-RU" dirty="0" err="1"/>
              <a:t>Шёффер</a:t>
            </a:r>
            <a:r>
              <a:rPr lang="ru-RU" dirty="0"/>
              <a:t> продолжили его дело в дальнейшем, однако город Майнц так никогда и не стал основным центром книготорговли. </a:t>
            </a:r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/>
              <a:t>1464 г. с появлением  в Кёльне первого печатного станка, город становится крупным печатным центром. Ранняя печатная продукция, издаваемая в Кёльне, была преимущественно на латинском языке в силу значительного пристрастия местного университета к </a:t>
            </a:r>
            <a:r>
              <a:rPr lang="ru-RU" dirty="0" err="1"/>
              <a:t>томистской</a:t>
            </a:r>
            <a:r>
              <a:rPr lang="ru-RU" dirty="0"/>
              <a:t> теологии. К 1500 г. в Германии печатные станки имелись в 60 городах. Отсюда печатное дело распространилось в Данию, Швецию, Польшу, Россию, хотя первый печатник, который отправился в Россию, был убит прежде, чем достиг цели своего путешествия. Впервые в России печатное дело открылось в 1552 г., с помощью печатника из Копенгагена.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533140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dirty="0"/>
              <a:t>Книгопечатание, возникнув в средневековой Германии, своей зрелости достигло в Италии эпохи Возрождения. Печатный станок появился здесь достаточно рано (в 1462–63 гг.). Как в Германии, так и в Италии, именно крупные торговые города стали центрами книгопечатания. К 1500 г. в Венеции имелось не менее 150 печатных станков. Здесь печатник </a:t>
            </a:r>
            <a:r>
              <a:rPr lang="ru-RU" dirty="0" err="1"/>
              <a:t>Альдус</a:t>
            </a:r>
            <a:r>
              <a:rPr lang="ru-RU" dirty="0"/>
              <a:t> </a:t>
            </a:r>
            <a:r>
              <a:rPr lang="ru-RU" dirty="0" err="1"/>
              <a:t>Манутиус</a:t>
            </a:r>
            <a:r>
              <a:rPr lang="ru-RU" dirty="0"/>
              <a:t> впервые в 1490 г. осуществил издание греческих текстов, а впоследствии он реализовал идею создания недорогих карманных книг для новых читателей, которые сформировались в результате движения гуманистов.  </a:t>
            </a:r>
          </a:p>
          <a:p>
            <a:r>
              <a:rPr lang="ru-RU" dirty="0"/>
              <a:t>Во Франции в 1470 г. ректор Сорбонны пригласил трех немецких печатников для установки пресса в университете. Среди ранних французских печатников можно назвать Жана </a:t>
            </a:r>
            <a:r>
              <a:rPr lang="ru-RU" dirty="0" err="1"/>
              <a:t>Дюпре</a:t>
            </a:r>
            <a:r>
              <a:rPr lang="ru-RU" dirty="0"/>
              <a:t>, специализировавшегося на роскошных изданиях, начиная с 1481 г., и Антуана </a:t>
            </a:r>
            <a:r>
              <a:rPr lang="ru-RU" dirty="0" err="1"/>
              <a:t>Верарда</a:t>
            </a:r>
            <a:r>
              <a:rPr lang="ru-RU" dirty="0"/>
              <a:t>, который начал издавать книги  с 1485 г. </a:t>
            </a:r>
            <a:r>
              <a:rPr lang="ru-RU" dirty="0" err="1"/>
              <a:t>Верард</a:t>
            </a:r>
            <a:r>
              <a:rPr lang="ru-RU" dirty="0"/>
              <a:t> первым напечатал Часослов, и его работа стала эталоном элегантности для французской книжной продукции. Золотым веком французского книгопечатания считается период правления Франциска </a:t>
            </a:r>
            <a:r>
              <a:rPr lang="en-US" dirty="0"/>
              <a:t>I</a:t>
            </a:r>
            <a:r>
              <a:rPr lang="ru-RU" dirty="0"/>
              <a:t> (1515–1547 гг.). </a:t>
            </a:r>
          </a:p>
          <a:p>
            <a:r>
              <a:rPr lang="ru-RU" dirty="0" smtClean="0"/>
              <a:t>В </a:t>
            </a:r>
            <a:r>
              <a:rPr lang="ru-RU" dirty="0"/>
              <a:t>конце эпохи Возрождения ряд университетских издателей, таких как </a:t>
            </a:r>
            <a:r>
              <a:rPr lang="ru-RU" dirty="0" err="1"/>
              <a:t>Жосс</a:t>
            </a:r>
            <a:r>
              <a:rPr lang="ru-RU" dirty="0"/>
              <a:t> </a:t>
            </a:r>
            <a:r>
              <a:rPr lang="ru-RU" dirty="0" err="1"/>
              <a:t>Бад</a:t>
            </a:r>
            <a:r>
              <a:rPr lang="ru-RU" dirty="0"/>
              <a:t>, </a:t>
            </a:r>
            <a:r>
              <a:rPr lang="ru-RU" dirty="0" err="1"/>
              <a:t>Жоффруа</a:t>
            </a:r>
            <a:r>
              <a:rPr lang="ru-RU" dirty="0"/>
              <a:t> Тори, </a:t>
            </a:r>
            <a:r>
              <a:rPr lang="ru-RU" dirty="0" err="1"/>
              <a:t>Робер</a:t>
            </a:r>
            <a:r>
              <a:rPr lang="ru-RU" dirty="0"/>
              <a:t> </a:t>
            </a:r>
            <a:r>
              <a:rPr lang="ru-RU" dirty="0" err="1"/>
              <a:t>Этьенн</a:t>
            </a:r>
            <a:r>
              <a:rPr lang="ru-RU" dirty="0"/>
              <a:t>, которые издавали книги на протяжении пяти поколений (1502–1674 гг.), вывели Францию на ведущее место в Европе в книжном производстве. </a:t>
            </a:r>
          </a:p>
          <a:p>
            <a:r>
              <a:rPr lang="ru-RU" dirty="0"/>
              <a:t>Очень быстро обзавелись печатными станками и другие европейские страны. Так, в Утрехте (Швеция) станок появился в 1470 г., в Будапеште (Венгрия) – в 1473 г., в Кракове (Польша) – в 1474 г. В Испании первый станок был запущен в 1473 г. в Валенсии.</a:t>
            </a:r>
          </a:p>
          <a:p>
            <a:r>
              <a:rPr lang="ru-RU" dirty="0"/>
              <a:t>В Португалии  в 1489 г. первой печатной книгой было Пятикнижие.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89117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По сравнению с континентальными странами Англия в первые годы распространения печати была в отстающих. Печатное дело открылось в Англии только в 1476 г., и даже в 1500 г. здесь насчитывалось всего 5 печатников, которые работали в Лондоне и были иностранцами. Литеры и бумага доставлялись с континента вплоть до последней трети </a:t>
            </a:r>
            <a:r>
              <a:rPr lang="en-US" dirty="0"/>
              <a:t>XVI</a:t>
            </a:r>
            <a:r>
              <a:rPr lang="ru-RU" dirty="0"/>
              <a:t> в.</a:t>
            </a:r>
          </a:p>
          <a:p>
            <a:r>
              <a:rPr lang="ru-RU" dirty="0"/>
              <a:t>Специалисты, изучающие инкунабулы, подчеркивают, что методы первых печатников характеризовались таким же отсутствием единообразия, что и методы копиистов. Однако печатная культура все же являлась достаточно единообразной, чтобы позволить </a:t>
            </a:r>
            <a:r>
              <a:rPr lang="ru-RU" dirty="0" smtClean="0"/>
              <a:t>подметить </a:t>
            </a:r>
            <a:r>
              <a:rPr lang="ru-RU" dirty="0"/>
              <a:t>некоторые характерные черты. </a:t>
            </a:r>
          </a:p>
        </p:txBody>
      </p:sp>
    </p:spTree>
    <p:extLst>
      <p:ext uri="{BB962C8B-B14F-4D97-AF65-F5344CB8AC3E}">
        <p14:creationId xmlns:p14="http://schemas.microsoft.com/office/powerpoint/2010/main" val="34668812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r>
              <a:rPr lang="ru-RU" sz="3600" dirty="0" smtClean="0"/>
              <a:t>Социальные, культурные и экономические последствия изобретения книгопечатания</a:t>
            </a:r>
            <a:br>
              <a:rPr lang="ru-RU" sz="3600" dirty="0" smtClean="0"/>
            </a:b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dirty="0"/>
              <a:t>Изменения – социальные, культурные, экономические и т. п., которые повлекло за собой изобретение печатного станка, весьма многочисленны и разнообразны.</a:t>
            </a:r>
          </a:p>
          <a:p>
            <a:r>
              <a:rPr lang="ru-RU" dirty="0"/>
              <a:t>Следует отметить, что появляется новая категория профессионалов, которые использовали новые техники и устанавливали современное оборудование, создавая торговые сети и изыскивая новые области применения. В 1500 г. в Европе типографские мастерские существовали уже практически во всех крупных городах. Они составляли новый элемент в культуре в сотен городов. </a:t>
            </a:r>
          </a:p>
          <a:p>
            <a:r>
              <a:rPr lang="ru-RU" dirty="0"/>
              <a:t>Важная черта нового изобретения – сокращение времени, необходимого для производства книг. Кроме того, существовало и еще одно немаловажное обстоятельство, дававшее преимущество печатному станку перед рукописным трудом. Это устранение разных отступлений от текста оригинала при переписывании той или иной рукописи: до изобретения печати трудно было бы говорить о существовании множества идентичных экземпляров. В особенности этот момент был важен при издании так называемой технической литературы.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481352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dirty="0"/>
              <a:t>Увеличилось количество лавок, торговавших канцелярскими товарами, владельцы которых также принимали заказы на выполнение копий. В этих лавках можно было также купить приборы для письма, впоследствии в них стали торговать и печатными изданиями, новыми и букинистическими. Первоначально характер букв в печатных изданиях мало чем отличался от рукописных, поскольку для составления рукописей была выработана система каллиграфического письма, которую использовали и первые мастера печатного дела. Это дает основание полагать, что эволюция письма происходила очень постепенно. </a:t>
            </a:r>
          </a:p>
          <a:p>
            <a:r>
              <a:rPr lang="ru-RU" dirty="0"/>
              <a:t>Работа писца обязательно регулировалась заботой об эстетическом виде страницы. Печатный мастер, механически воспроизводящий манускрипт, должен был оставлять место для возможных правок, пометок, вставок. В течение одного поколения правила каллиграфии уступили место принципу удобства для читателя.</a:t>
            </a:r>
          </a:p>
          <a:p>
            <a:r>
              <a:rPr lang="ru-RU" dirty="0"/>
              <a:t>Титульные страницы становились все менее нарядными, добавлялись списки книг, которые имеются в продаже, и каталогов, которые сами по себе составляли некий род рекламы. Иллюстрации, выполнявшиеся прежде от руки, были теперь заменены ксилографиями или гравюрами, что позволило облегчить производство технической литературы, добавив к языковым высказываниям визуальные</a:t>
            </a:r>
            <a:r>
              <a:rPr lang="ru-RU" dirty="0" smtClean="0"/>
              <a:t>. </a:t>
            </a:r>
          </a:p>
          <a:p>
            <a:r>
              <a:rPr lang="ru-RU" dirty="0" smtClean="0"/>
              <a:t>То, </a:t>
            </a:r>
            <a:r>
              <a:rPr lang="ru-RU" dirty="0"/>
              <a:t>что буквы, цифры и рисунки оказывались все одинаково воспроизведенными в конце </a:t>
            </a:r>
            <a:r>
              <a:rPr lang="en-US" dirty="0"/>
              <a:t>XV</a:t>
            </a:r>
            <a:r>
              <a:rPr lang="ru-RU" dirty="0"/>
              <a:t> в., составляет важное преимущество. В качестве примера можно привести тот факт, что с изобретением ксилографии становится возможным печатать географические карты, отличающиеся большей точностью и </a:t>
            </a:r>
            <a:r>
              <a:rPr lang="ru-RU" dirty="0" smtClean="0"/>
              <a:t>единообразием, что </a:t>
            </a:r>
            <a:r>
              <a:rPr lang="ru-RU" dirty="0"/>
              <a:t>стимулировало тягу европейцев к путешествиям.</a:t>
            </a:r>
          </a:p>
          <a:p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263223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ru-RU" dirty="0"/>
              <a:t>Подготовка копии (текста для издания) и иллюстративного материала привела также к реорганизации книжных специальностей. Возникают не только новые формы деятельности, такие как создатель шрифтов или печатник, но само производство книг объединяет в едином пространстве различные роды занятий, доселе существовавшие раздельно. Появление печатного дела привело к созданию новой структуры мастерской, к перегруппировке, которая установила тесные контакты между рабочими различных профессий и повлекла за собой создание новых форм межкультурного обмена.</a:t>
            </a:r>
          </a:p>
          <a:p>
            <a:r>
              <a:rPr lang="ru-RU" dirty="0"/>
              <a:t>Новые формы сотрудничества объединили астрономов и граверов, врачей и художников, подавляя прежние разделения умственного труда и предлагая новые способы координации работы мозга, рук и глаз. Проблемы финансирования публикации крупных трудов привели к установлению партнерства, сближавшего богатых торговцев и местных эрудитов. Создавались новые финансовые ассоциации, сближавшие буржуазию и университетских профессоров.</a:t>
            </a:r>
          </a:p>
          <a:p>
            <a:r>
              <a:rPr lang="ru-RU" dirty="0"/>
              <a:t>Ключевой фигурой являлся сам издатель, который вращался в нескольких мирах. Он нес ответственность за обеспечение финансирования предприятия, за материалы и производство, готовил комплексные планы производства, оценивал рынок книг и привлекал эрудитов в качестве советников. Ему необходимо было оставаться в хороших отношениях с властями, он заводил знакомства с авторами и художниками, которые могли обеспечить его фирме процветание и престиж. Там, где его предприятие процветало и где он снискал влиятельное положение среди сограждан, его мастерская становилась настоящим культурным центром, притягивавшем образованных граждан и знаменитых иностранцев, создавая тем самым некое место встреч и центр обмена знаниями в рамках космополитического ученого сообщества, которое все более расширялось. Постепенно издательства начинают печатать не только книги, но и «листки объявлений», циркуляры, каталоги книг, имеющихся в продаже, так что в Европе создается гомогенное книжное пространство, простирающееся от Рейна до Парижа, от Швейцарии до юга.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98530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/>
              <a:t>Поиск новых рынков сбыта побуждает к новым инициативам: конкурентная борьба заставляет бороться за качество продукции: например, появляется реклама,  сообщающая, что в книгах, изданных данной фирмой, тексты являются более читаемыми, указатели более полными и лучше упорядоченными, а правка более тщательной.</a:t>
            </a:r>
          </a:p>
          <a:p>
            <a:r>
              <a:rPr lang="ru-RU" dirty="0"/>
              <a:t>Для того, чтобы получить большую известность, издатели выпускали списки книг, циркуляры. Они ставили свое имя на первой странице издаваемых книг, свою марку и свой адрес.</a:t>
            </a:r>
          </a:p>
          <a:p>
            <a:r>
              <a:rPr lang="ru-RU" dirty="0"/>
              <a:t>Издатели, благодаря новым формам рекламы, оказывались в наилучшем положении по сравнению с другими предпринимателями. Кроме того, они не только искали новые рынки сбыта, но также вносили свой вклад в распространение других торговых фирм и извлекали из этого выгоду.</a:t>
            </a:r>
            <a:r>
              <a:rPr lang="ru-RU" dirty="0" smtClean="0">
                <a:effectLst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07673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ru-RU" dirty="0"/>
              <a:t>Еще одним немаловажным моментом в изучении последствий изобретения печатного дела является вопрос о взаимосвязи печатания книг и распространения грамоты. В Англии </a:t>
            </a:r>
            <a:r>
              <a:rPr lang="en-US" dirty="0"/>
              <a:t>XV</a:t>
            </a:r>
            <a:r>
              <a:rPr lang="ru-RU" dirty="0"/>
              <a:t> в. торговцы рукописями, например, обслуживали уже многочисленную клиентуру – лавочников, купцов, наряду с юристами, дворянами и прочими. </a:t>
            </a:r>
          </a:p>
          <a:p>
            <a:r>
              <a:rPr lang="ru-RU" dirty="0"/>
              <a:t>Впрочем, следовало делать различие между умением читать и привычкой к чтению книг. Далеко не все умеющие читать составляли, собственно говоря (как это происходит и сейчас), читающую публику. Однако после изобретения книгопечатания передача письменной информации стала гораздо более действенной. Не только ремесленник, далекий от университета, пользовался новыми возможностями самообразования. Важно, что и студентам была предложена такая же возможность – самим расширить свои знания, не замыкаясь в рамках только лишь материала, предлагаемого профессурой.</a:t>
            </a:r>
          </a:p>
          <a:p>
            <a:r>
              <a:rPr lang="ru-RU" dirty="0"/>
              <a:t>Можно сказать, что типография благоприятствовала движению от «культуры образа к культуре слова».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01891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/>
              <a:t>Повсеместно читатель мог купить довольно большое количество книг по меньшей цене и хранить их у себя дома. Издатель мог предложить эрудиту гораздо большее количество литературы, нежели писец. Новые эрудиты уже более не были вынуждены концентрироваться на одном тексте и всю свою энергию отдавать на листание его. По выражению Э. Эйзенштейн, «век славы и комментария закончился,  и открылся новый век, век цитирований и отсылок к новым трудам. Возрастание производства, предназначенного для относительно стабильных рынков, создало благоприятные условия для новых сочетаний старых идей и, как следствие этого, создание целиком и полностью новых систем мысли»</a:t>
            </a:r>
            <a:r>
              <a:rPr lang="ru-RU" dirty="0" smtClean="0">
                <a:effectLst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0351580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/>
              <a:t>В то же время исследователи отмечают и тот факт, что межкультурные обмены не всегда способствовали формированию у читателей четкого представления о характере почерпнутой из книг информации. Первые сто лет книгопечатания были отмечены отсутствием четкого разграничения знаний на определенные дисциплины. Проблема заключалась в том, что магические искусства как наследие средних веков тесно ассоциировались с механическими искусствами и с математикой, и немногие читатели были способны провести грань между ними.</a:t>
            </a:r>
            <a:r>
              <a:rPr lang="ru-RU" dirty="0" smtClean="0">
                <a:effectLst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61110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dirty="0"/>
              <a:t>При этом не обходилось и без недоразумений, как это случилось с так называемыми герметическими </a:t>
            </a:r>
            <a:r>
              <a:rPr lang="ru-RU" dirty="0" smtClean="0"/>
              <a:t>текстами, </a:t>
            </a:r>
            <a:r>
              <a:rPr lang="ru-RU" dirty="0"/>
              <a:t>которые только в 1614 г. Исаак </a:t>
            </a:r>
            <a:r>
              <a:rPr lang="ru-RU" dirty="0" err="1"/>
              <a:t>Казобон</a:t>
            </a:r>
            <a:r>
              <a:rPr lang="ru-RU" dirty="0"/>
              <a:t> определил как компиляцию, созданную в христианскую эпоху.</a:t>
            </a:r>
          </a:p>
          <a:p>
            <a:r>
              <a:rPr lang="ru-RU" dirty="0"/>
              <a:t>Подобным образом дело обстояло с иероглифами, которые были напечатаны более чем за три века до их расшифровки. Читатели, неспособные их расшифровать, придавали им глубинные смыслы, а архитекторы и граверы превратили их в обычные орнаментальные мотивы. </a:t>
            </a:r>
          </a:p>
          <a:p>
            <a:r>
              <a:rPr lang="ru-RU" dirty="0"/>
              <a:t>Поэтому не следует рассматривать вклад печатного дела в повышение эрудиции только лишь как положительный факт, необходимо признать, что оно ввело и новые формы фальсификации.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65277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sz="3400" dirty="0"/>
              <a:t>Отмечая важность изобретения книгопечатания, необходимо отметить такой момент, как стандартизация, которая также имела как положительные, так и отрицательные стороны.</a:t>
            </a:r>
          </a:p>
          <a:p>
            <a:r>
              <a:rPr lang="ru-RU" sz="3400" dirty="0"/>
              <a:t>Прежде всего, с изобретением книгопечатания возникает и жанр стандартных ошибок, что было нехарактерно для писцов. Это приводит даже к созданию раздела «замеченных опечаток», стандартных опечаток. Одни и те же ошибки и исправления попадали под многочисленные взгляды.</a:t>
            </a:r>
          </a:p>
          <a:p>
            <a:r>
              <a:rPr lang="ru-RU" sz="3400" dirty="0"/>
              <a:t>Стандартизация имела тот положительный момент, что эрудиты, находящиеся в разных точках Европы, могли вести переписку на предмет определенной цитаты. </a:t>
            </a:r>
          </a:p>
          <a:p>
            <a:r>
              <a:rPr lang="ru-RU" sz="3400" dirty="0"/>
              <a:t>Постепенно меняется и понятие стиля: для каждого писца, несмотря на требование каллиграфии, был характерен свой собственный стиль, что исчезло с применением печатного пресса. С исчезновением вариаций каллиграфии буквенные стили свелись к двум полярным шрифтам: готическому и романскому. Печатание более единообразных географических карт привело к повышению интереса к далеким землям. Такие же изменения произошли и в области обычаев, права, языков и одежды. Постепенно, благодаря изобретению книгопечатания и созданию однородного книжного пространства, народы, населяющие Европу, сближаются в том, что касается обычаев и моды</a:t>
            </a:r>
            <a:r>
              <a:rPr lang="ru-RU" dirty="0"/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9186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ru-RU" sz="4000" dirty="0"/>
              <a:t>Книгопечатание внесло вклад и в развитие национальных языков, в их стандартизацию. Благодаря ему, вырабатываются и закрепляются литературные нормы национальных языков.</a:t>
            </a:r>
          </a:p>
          <a:p>
            <a:pPr marL="0" indent="0">
              <a:buNone/>
            </a:pPr>
            <a:r>
              <a:rPr lang="ru-RU" sz="4000" dirty="0"/>
              <a:t>Раннее книгопечатание оказало глубокое воздействие на национальные языки и литературу – оно одновременно создавало, стандартизировало и сохраняло их. Ранние издания написанных на народных языках выдающихся произведений Данте, Петрарки и Боккаччо в Италии, немецкоязычной Библии Лютера в Германии установили стандарты современных языков. Французский литературный язык многим обязан </a:t>
            </a:r>
            <a:r>
              <a:rPr lang="ru-RU" sz="4000" dirty="0" err="1"/>
              <a:t>Роберу</a:t>
            </a:r>
            <a:r>
              <a:rPr lang="ru-RU" sz="4000" dirty="0"/>
              <a:t> </a:t>
            </a:r>
            <a:r>
              <a:rPr lang="ru-RU" sz="4000" dirty="0" err="1"/>
              <a:t>Этьенну</a:t>
            </a:r>
            <a:r>
              <a:rPr lang="ru-RU" sz="4000" dirty="0"/>
              <a:t>, который известен не только своими типографскими инновациями, но также и составлением словарей. Его работа в данной области позволила считать его отцом французской лексикографии. </a:t>
            </a:r>
          </a:p>
          <a:p>
            <a:pPr marL="0" indent="0">
              <a:buNone/>
            </a:pPr>
            <a:r>
              <a:rPr lang="ru-RU" sz="4000" dirty="0"/>
              <a:t>Если до 1500 г. около 3/4 всей печатной продукции издавалось на латыни, то вскоре эта пропорция стала быстро меняться в пользу книг, напечатанных на народных языках и предназначенных для быстро увеличивающейся читающей публики. </a:t>
            </a:r>
          </a:p>
          <a:p>
            <a:pPr marL="0" indent="0">
              <a:buNone/>
            </a:pPr>
            <a:r>
              <a:rPr lang="ru-RU" sz="4000" dirty="0"/>
              <a:t>Вместе с тем, несмотря на постоянно увеличивающееся число читателей и быстро растущий интерес к печатной продукции, следствием книгопечатания является изменение (в худшую сторону) отношения к книге. В эпоху манускриптов книга сохранялась дольше, к ней относились как к некоей ценности. Удешевление же способов распространения информации повлекло за собой и более небрежное отношение к книжной продукции: ее всегда можно было переиздать, количество экземпляров было неизмеримо большим, чем во времена манускриптов.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53865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dirty="0"/>
              <a:t>Первоначально церковь весьма приветствовала издание книг: библии (преимущественно на латыни), молитвенники, требники – такова была первая печатная продукция.</a:t>
            </a:r>
          </a:p>
          <a:p>
            <a:r>
              <a:rPr lang="ru-RU" dirty="0"/>
              <a:t>Однако в начале </a:t>
            </a:r>
            <a:r>
              <a:rPr lang="en-US" dirty="0"/>
              <a:t>XVI </a:t>
            </a:r>
            <a:r>
              <a:rPr lang="ru-RU" dirty="0"/>
              <a:t>в. появляются книги гуманиста Эразма </a:t>
            </a:r>
            <a:r>
              <a:rPr lang="ru-RU" dirty="0" err="1"/>
              <a:t>Роттердамского</a:t>
            </a:r>
            <a:r>
              <a:rPr lang="ru-RU" dirty="0"/>
              <a:t>, начиная с 1517 г. – произведения «еретика» Мартина Лютера. Церковь всегда осуществляла цензуру над литературным творчеством, в конце средневековья это происходило, прежде всего, через университеты. Поскольку количество работ реформаторов все увеличивалось, а тон их становился все более дерзким, это цензорство также стало невероятно суровым. </a:t>
            </a:r>
          </a:p>
          <a:p>
            <a:r>
              <a:rPr lang="ru-RU" dirty="0"/>
              <a:t>Была восстановлена Инквизиция, и в 1543 г. объявлено о том, что ни одна книга не может быть напечатана или продана без разрешения церкви. Повсеместно были вывешены списки запрещенных книг, и в 1559 г. был издан первый общий «Индекс запрещенных книг». </a:t>
            </a:r>
          </a:p>
          <a:p>
            <a:r>
              <a:rPr lang="ru-RU" dirty="0"/>
              <a:t>В результате с целью ввести в заблуждение инквизицию, в некоторых книгах указывалось неверное место издания или вымышленная фамилия издателя, или же то и другое вообще не указывалось.</a:t>
            </a:r>
          </a:p>
          <a:p>
            <a:r>
              <a:rPr lang="ru-RU" dirty="0"/>
              <a:t>С </a:t>
            </a:r>
            <a:r>
              <a:rPr lang="en-US" dirty="0"/>
              <a:t>XVIII</a:t>
            </a:r>
            <a:r>
              <a:rPr lang="ru-RU" dirty="0"/>
              <a:t> в. цензура в большинстве западных стран ослабла. Она была отменена в Швеции в 1766 г., в Дании в – 1770 г., в Германии – в 1848 г. </a:t>
            </a:r>
          </a:p>
          <a:p>
            <a:r>
              <a:rPr lang="ru-RU" dirty="0"/>
              <a:t>Наиболее четко сформулированное постановление, которое в настоящее время широко известно как образец свободы слова, было принято в 1789 г. Национальной Ассамблеей Франции: «Свободный обмен мыслями и мнениями является одним из наиболее ценных прав человека; каждый гражданин может свободно говорить, писать и публиковать». В США вообще никогда не устанавливалось формальной цензуры, контроль над печатью осуществлялся через суды под эгидой закона о клевете.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96338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smtClean="0"/>
              <a:t>С </a:t>
            </a:r>
            <a:r>
              <a:rPr lang="ru-RU" dirty="0"/>
              <a:t>изобретением книгопечатания связано появление терминов «плагиат» и «авторские права», причем последний термин имел отношение, прежде всего, к издателю, который покупал исключительное право печатать то или иное произведение и был заинтересован в том, чтобы автор не мог получить гонорар за то же самое произведение у другого издателя.</a:t>
            </a:r>
          </a:p>
          <a:p>
            <a:pPr marL="0" indent="0">
              <a:buNone/>
            </a:pPr>
            <a:r>
              <a:rPr lang="ru-RU" dirty="0"/>
              <a:t>В ходе истории понятие авторского права претерпело изменения. Оно стало касаться защиты самого автора произведения.</a:t>
            </a:r>
            <a:r>
              <a:rPr lang="ru-RU" dirty="0" smtClean="0">
                <a:effectLst/>
              </a:rPr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5974555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3467</Words>
  <Application>Microsoft Macintosh PowerPoint</Application>
  <PresentationFormat>Экран (4:3)</PresentationFormat>
  <Paragraphs>64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Лекция 3</vt:lpstr>
      <vt:lpstr>Вопросы лекции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Эпоха раннего книгопечатания</vt:lpstr>
      <vt:lpstr>Презентация PowerPoint</vt:lpstr>
      <vt:lpstr>Презентация PowerPoint</vt:lpstr>
      <vt:lpstr>Презентация PowerPoint</vt:lpstr>
      <vt:lpstr> Социальные, культурные и экономические последствия изобретения книгопечатания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EHU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Лекция 3</dc:title>
  <dc:creator>Veronika Furs</dc:creator>
  <cp:lastModifiedBy>Veronika Furs</cp:lastModifiedBy>
  <cp:revision>8</cp:revision>
  <dcterms:created xsi:type="dcterms:W3CDTF">2012-03-22T17:15:11Z</dcterms:created>
  <dcterms:modified xsi:type="dcterms:W3CDTF">2012-03-22T19:00:19Z</dcterms:modified>
</cp:coreProperties>
</file>