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76" r:id="rId2"/>
    <p:sldId id="259" r:id="rId3"/>
    <p:sldId id="280" r:id="rId4"/>
    <p:sldId id="256" r:id="rId5"/>
    <p:sldId id="260" r:id="rId6"/>
    <p:sldId id="281" r:id="rId7"/>
    <p:sldId id="271" r:id="rId8"/>
    <p:sldId id="273" r:id="rId9"/>
    <p:sldId id="283" r:id="rId10"/>
    <p:sldId id="284" r:id="rId11"/>
    <p:sldId id="274" r:id="rId12"/>
    <p:sldId id="258" r:id="rId13"/>
    <p:sldId id="275" r:id="rId14"/>
    <p:sldId id="282" r:id="rId15"/>
    <p:sldId id="261" r:id="rId16"/>
    <p:sldId id="262" r:id="rId17"/>
    <p:sldId id="264" r:id="rId18"/>
    <p:sldId id="263" r:id="rId19"/>
    <p:sldId id="265" r:id="rId20"/>
    <p:sldId id="266" r:id="rId21"/>
    <p:sldId id="267" r:id="rId22"/>
    <p:sldId id="268" r:id="rId23"/>
    <p:sldId id="269" r:id="rId24"/>
    <p:sldId id="257" r:id="rId25"/>
    <p:sldId id="270" r:id="rId2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2041" autoAdjust="0"/>
  </p:normalViewPr>
  <p:slideViewPr>
    <p:cSldViewPr>
      <p:cViewPr>
        <p:scale>
          <a:sx n="70" d="100"/>
          <a:sy n="70" d="100"/>
        </p:scale>
        <p:origin x="-1302" y="18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01AF20A-EC95-4CD2-8D18-A775F83DFF06}" type="datetimeFigureOut">
              <a:rPr lang="ru-RU" smtClean="0"/>
              <a:pPr/>
              <a:t>05.06.2011</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02DB2E1-5479-47B1-B57E-E0365F74A4FE}"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fontScale="40000" lnSpcReduction="20000"/>
          </a:bodyPr>
          <a:lstStyle/>
          <a:p>
            <a:r>
              <a:rPr lang="ru-RU" dirty="0" smtClean="0"/>
              <a:t>ДЕЛОВЫЕ ИГРЫ Деловые игры представляют собой метод обучения, наиболее близкий к реальной профессиональной деятельности обучающегося - в ходе игры участники проигрывают поведение сотрудников смоделированной компании. Деловые игры позволяют решать следующие задачи: . определить индивидуальные и коллективные способности и профессиональную подготовку обучающихся; . повысить интерес участников к обучению; . наглядно представить реальную ситуацию на предприятии, определить возможные стратегии управления им и получить результат принятых решений; . приобрести навыки принятия решений, разрешения конфликтов и т.д. в условиях, максимально приближенных к реальной практической деятельности; . активизировать творческий потенциал человека, сделать обучение интенсивным и более результативным. Деловые игры являются очень эффективным методом профессионального обучения с точки зрения выработки практических, управленческих (составление планов, проведение совещаний, переговоров, принятие управленческих решений и т.п.) и поведенческих навыков (удовлетворение потребностей клиентов, ориентированности на качество, сотрудничество). Это не просто способ оживления обучения, игра представляет собой сочетание вовлеченности, физической активности с моделированием, проживанием опыта, анализ рабочих ситуаций, свободный от привычных шаблонов, освоение профессионально-ролевых норм и ориентиров, свободу от страха за последствия ошибок. Однако игры не лишены недостатков: . менее эффективны для усвоения теоретических знаний и овладения новыми профессиями; . дорогостоящи; . требуют специальных навыков; . требуют довольно много времени на организацию и проведение; . требуют участия специально подготовленных инструкторов. Деловые игры очень многообразны, их можно систематизировать по нескольким признакам. Для целей данной работы мы рассмотрим типы игр, выделяемые по способу работы участников. Ролевые игры Ролевая игра основана на разыгрывании условной роли. Исполнение роли дает участникам возможность: . исследовать свое «естественное», привычное поведение; . выйти за рамки привычных поведенческих шаблонов; . освоить действия, необходимые на рабочем месте. В ролевой игре задаются сюжетная завязка и роли (обычно это: менеджер, сотрудник, клиент, секретарь и т.д.), которые, как правило, приближены к реальности конкретной компании и берутся из непосредственного рабочего окружения. При этом четкие правила не оговариваются, т.к. подразумевается, что каждый участник будет действовать, исходя из своей роли. Кроме непосредственных участников, в игре могут присутствовать наблюдатели, которые молча следят за развитием событий и вступают в действие уже в ходе анализа игры. Значительно повышает эффективность игры использование видеосъемки. Примеры ролевых игр: линейные менеджеры в парах разыгрывают типичные диалоги «менеджер - подчиненный» или «сотрудник – трудный клиент», отрабатывая навыки эффективного управления или телефонного общения. Ролевая игра позволяет увидеть и зафиксировать не только образ действий, но и отношение к тому, как он действует: по окончании игры участники делятся впечатлениями от увиденного и услышанного. Анализ ролевой игры позволяет пересмотреть привычные стереотипы собственных действий, задуматься об их целесообразности. Кроме того, ролевая игра с отработкой действий дает возможность закрепить желаемые навыки. Моделирующие игры Нередко ролевые игры не приносят желаемого результата, поскольку существует опасность того, что участники будут воспроизводить привычные действия, даже если они неэффективны. Целью же игры является устранение привычных стереотипов поведения. Поэтому довольно часто используются моделирующие игры, которые основаны на замене реальности обобщенной и иногда чрезвычайно отстраненной моделью. Так достаточно распространенными моделирующими играми являются игры, моделирующие принятие решений в условных ситуациях кораблекрушения, необитаемого острова, Арктики, пустыни и т.д. Кроме того, условность модели позволяет отдалиться от рабочей реальности, не испытывать давления производственных проблем. В то же время заложенная в модели структура действий позволяет эффективно отрабатывать необходимые навыки. Пример подобной игры - «Необитаемый остров», где моделируется процесс выработки группового решения в критических условиях. Участникам предлагается перечень действий, которые необходимо ранжировать по степени важности для выживания. За ограниченное время группа должна прийти к единому решению. Имитационные игры Считается, что первой областью, где были применены имитационное моделирование – военное искусство. В нашей стране первая имитационная деловая игра «Организационно-производственные испытания» была создана в 1932 г. по заказу и при поддержке штаба Ленинградского военного округа. В игре отрабатывался перевод предприятий на военный режим работы. В центре имитационной игры – структура функциональных связей в организации. Игры-имитации: . дают живое изображение основных черт рабочей реальности; . воспроизводят реальные деловые ситуации; . позволяют отрабатывать функциональные взаимодействия; . ставят участников в обстоятельства, требующие оперативных решений. В отличие от ролевой игры имитация не предполагает погружения в роль, человеческие взаимодействия здесь скорее осмысляются, чем проживаются. Так к числу типичных игр такого типа относятся игры, имитирующие работу компании, отдела, проектной группы и т.д. Имитационные игры могут проводиться с использованием компьютера и без него. Первая компьютерная игра-имитация была выпущена Американской ассоциацией менеджмента в 1957 г. Она предусматривала управление условной организацией </a:t>
            </a:r>
            <a:r>
              <a:rPr lang="ru-RU" dirty="0" err="1" smtClean="0"/>
              <a:t>Mose</a:t>
            </a:r>
            <a:r>
              <a:rPr lang="ru-RU" dirty="0" smtClean="0"/>
              <a:t> </a:t>
            </a:r>
            <a:r>
              <a:rPr lang="ru-RU" dirty="0" err="1" smtClean="0"/>
              <a:t>Company</a:t>
            </a:r>
            <a:r>
              <a:rPr lang="ru-RU" dirty="0" smtClean="0"/>
              <a:t> – играющие получали на экране описание игровых ситуаций и после обсуждения должны были выбрать один из нескольких вариантов решений. В современных разработках игр по развитию управленческих навыков каждый выбор участников вызывает определенный поворот сюжета, реакцию персонажей, роли которых исполняют профессиональные актеры. После каждого игрового квартала участники получают текстовые комментарии своих действий, на основе чего происходит анализ и оценка действий (</a:t>
            </a:r>
            <a:r>
              <a:rPr lang="ru-RU" dirty="0" err="1" smtClean="0"/>
              <a:t>проблематизация</a:t>
            </a:r>
            <a:r>
              <a:rPr lang="ru-RU" dirty="0" smtClean="0"/>
              <a:t>), уточнение или смена тактики и использование новых управленческих действий в новом квартале. Тренер во время проведения игры анализирует не только сами принимаемые решения, но и способ их группового принятия. Пример имитационной игры: игра </a:t>
            </a:r>
            <a:r>
              <a:rPr lang="ru-RU" dirty="0" err="1" smtClean="0"/>
              <a:t>the</a:t>
            </a:r>
            <a:r>
              <a:rPr lang="ru-RU" dirty="0" smtClean="0"/>
              <a:t> </a:t>
            </a:r>
            <a:r>
              <a:rPr lang="ru-RU" dirty="0" err="1" smtClean="0"/>
              <a:t>Complete</a:t>
            </a:r>
            <a:r>
              <a:rPr lang="ru-RU" dirty="0" smtClean="0"/>
              <a:t> </a:t>
            </a:r>
            <a:r>
              <a:rPr lang="ru-RU" dirty="0" err="1" smtClean="0"/>
              <a:t>Project</a:t>
            </a:r>
            <a:r>
              <a:rPr lang="ru-RU" dirty="0" smtClean="0"/>
              <a:t> </a:t>
            </a:r>
            <a:r>
              <a:rPr lang="ru-RU" dirty="0" err="1" smtClean="0"/>
              <a:t>Manager</a:t>
            </a:r>
            <a:r>
              <a:rPr lang="ru-RU" dirty="0" smtClean="0"/>
              <a:t> («Руководитель проекта»)[14], сюжет которой моделирует разработку и реализацию проекта в корпоративной среде. Игра построена на взаимодействии руководителя проекта с командой проекта, высшим руководством, финансовым отделом компании, заказчиком. Участники группируются в команды, каждая из которых моделирует работу руководителя проекта, совместно принимая решения по ходу поворотов сюжета. Одна из наиболее популярных в мире имитационных игр без использования компьютера - </a:t>
            </a:r>
            <a:r>
              <a:rPr lang="ru-RU" dirty="0" err="1" smtClean="0"/>
              <a:t>Looking</a:t>
            </a:r>
            <a:r>
              <a:rPr lang="ru-RU" dirty="0" smtClean="0"/>
              <a:t> </a:t>
            </a:r>
            <a:r>
              <a:rPr lang="ru-RU" dirty="0" err="1" smtClean="0"/>
              <a:t>Glass</a:t>
            </a:r>
            <a:r>
              <a:rPr lang="ru-RU" dirty="0" smtClean="0"/>
              <a:t>, в основу сюжета которой легла работа крупной международной компании по производству стекла. В ходе игры участники (21 человек) исполняют роли высших руководителей организации. В качестве начальной информации они получают описание работы компании и ее годовой отчет с основными показателями деятельности, затем участники расходятся по комнатам-«офисам», каждый занимает свой рабочий стол с телефоном, соединенным с телефонами остальных участников, и корзиной для служебных записок. В таких условиях каждый участник самостоятельно выбирает свой образ действий. После окончания игры участники собираются на общее собрание, им объявляют финал сюжета, сообщают финансовые показатели, следующие из принятых решений. Заключительный день игры посвящен обратной связи: участники получают данные психологического тестирования, характеристики своего образа действий в ходе игры, высказывания всех игровых коллег. Обратная связь дает обширный материал для самоанализа и самооценки, позволяет увидеть свои сильные и слабые стороны, наметить области профессионального развития. </a:t>
            </a:r>
          </a:p>
          <a:p>
            <a:r>
              <a:rPr lang="en-US" dirty="0" smtClean="0"/>
              <a:t>http://www.ref.by/refs/62/13526/1.html</a:t>
            </a:r>
            <a:endParaRPr lang="ru-RU" dirty="0" smtClean="0"/>
          </a:p>
          <a:p>
            <a:endParaRPr lang="ru-RU" dirty="0" smtClean="0"/>
          </a:p>
          <a:p>
            <a:endParaRPr lang="ru-RU"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ru-RU" dirty="0" smtClean="0"/>
              <a:t>Обычно, если игра проводится экономистами, то она называется дело­вой игрой ( </a:t>
            </a:r>
            <a:r>
              <a:rPr lang="ru-RU" dirty="0" err="1" smtClean="0"/>
              <a:t>bueineee</a:t>
            </a:r>
            <a:r>
              <a:rPr lang="ru-RU" dirty="0" smtClean="0"/>
              <a:t> </a:t>
            </a:r>
            <a:r>
              <a:rPr lang="ru-RU" dirty="0" err="1" smtClean="0"/>
              <a:t>game</a:t>
            </a:r>
            <a:r>
              <a:rPr lang="ru-RU" dirty="0" smtClean="0"/>
              <a:t> ), реже - управленческой ( </a:t>
            </a:r>
            <a:r>
              <a:rPr lang="ru-RU" dirty="0" err="1" smtClean="0"/>
              <a:t>management</a:t>
            </a:r>
            <a:r>
              <a:rPr lang="ru-RU" dirty="0" smtClean="0"/>
              <a:t> </a:t>
            </a:r>
            <a:r>
              <a:rPr lang="ru-RU" dirty="0" err="1" smtClean="0"/>
              <a:t>game</a:t>
            </a:r>
            <a:r>
              <a:rPr lang="ru-RU" dirty="0" smtClean="0"/>
              <a:t> ^ или </a:t>
            </a:r>
            <a:r>
              <a:rPr lang="ru-RU" dirty="0" err="1" smtClean="0"/>
              <a:t>опереционной</a:t>
            </a:r>
            <a:r>
              <a:rPr lang="ru-RU" dirty="0" smtClean="0"/>
              <a:t>. В сфере </a:t>
            </a:r>
            <a:r>
              <a:rPr lang="ru-RU" dirty="0" err="1" smtClean="0"/>
              <a:t>полигики</a:t>
            </a:r>
            <a:r>
              <a:rPr lang="ru-RU" dirty="0" smtClean="0"/>
              <a:t>, городского планиро­вания, как правило, используется термин "имитационная игра" (</a:t>
            </a:r>
            <a:r>
              <a:rPr lang="ru-RU" dirty="0" err="1" smtClean="0"/>
              <a:t>simulation</a:t>
            </a:r>
            <a:r>
              <a:rPr lang="ru-RU" dirty="0" smtClean="0"/>
              <a:t> </a:t>
            </a:r>
            <a:r>
              <a:rPr lang="ru-RU" dirty="0" err="1" smtClean="0"/>
              <a:t>game</a:t>
            </a:r>
            <a:r>
              <a:rPr lang="ru-RU" dirty="0" smtClean="0"/>
              <a:t> ). Наиболее распространенным и общим, пожалуй, на Западе является термин "имитационная игра", или "игровая ими­тация", </a:t>
            </a:r>
            <a:r>
              <a:rPr lang="ru-RU" dirty="0" err="1" smtClean="0"/>
              <a:t>хогя</a:t>
            </a:r>
            <a:r>
              <a:rPr lang="ru-RU" dirty="0" smtClean="0"/>
              <a:t> единого мнения по вопросам терминологии среди специа­листов нет. Использование термина "имитационная игра" связано с выделением существенных характеристик этого метода. С одной сторо­ны, имитация понимается очень широко </a:t>
            </a:r>
            <a:r>
              <a:rPr lang="ru-RU" dirty="0" err="1" smtClean="0"/>
              <a:t>кая</a:t>
            </a:r>
            <a:r>
              <a:rPr lang="ru-RU" dirty="0" smtClean="0"/>
              <a:t> замена непосредственного экспериментирования созданием и манипулированием с моделями, ма­кетами, замещающими реальный объект изучения. В социальных науках широкое распространение получила машинная имитация, реализующая </a:t>
            </a:r>
            <a:r>
              <a:rPr lang="ru-RU" dirty="0" err="1" smtClean="0"/>
              <a:t>фопаальную</a:t>
            </a:r>
            <a:r>
              <a:rPr lang="ru-RU" dirty="0" smtClean="0"/>
              <a:t> модель той или иной исследуемой системы. С другой сто­роны, существуют собственно игровые методы, в которых участники принимают на себя определенные роли, вступают в непосредственное взаимодействие друг с другом, стремясь достигнуть своих ролевых целей. Предполагается, что "игровая </a:t>
            </a:r>
            <a:r>
              <a:rPr lang="ru-RU" dirty="0" err="1" smtClean="0"/>
              <a:t>имитапия</a:t>
            </a:r>
            <a:r>
              <a:rPr lang="ru-RU" dirty="0" smtClean="0"/>
              <a:t>" или "имитационная 4 игра" объединяет эти два подхода. Она основывается на конкретных </a:t>
            </a:r>
            <a:r>
              <a:rPr lang="ru-RU" dirty="0" err="1" smtClean="0"/>
              <a:t>ситдапиях</a:t>
            </a:r>
            <a:r>
              <a:rPr lang="ru-RU" dirty="0" smtClean="0"/>
              <a:t>, взятых из реальной жизни, и представляет собой динами­ческую модель упрощенной действительности. Таким образом, в основе деловой игры лежит имитационная модель, однако реализуется данная модель благодаря действиям участников игры. Они берут на себя роли административных работников или политических деятелей и разыгрыва­ют заданную хозяйственную, управленческую или политическую ситуа­цию в зависимости от содержания игры. Традиционно также' подчерки­вание того факта, что деловые или имитационные игры являются "серьезными" играми </a:t>
            </a:r>
            <a:r>
              <a:rPr lang="ru-RU" dirty="0" err="1" smtClean="0"/>
              <a:t>ддя</a:t>
            </a:r>
            <a:r>
              <a:rPr lang="ru-RU" dirty="0" smtClean="0"/>
              <a:t> взрослых, а не развлечением, не отдыхом и т.п. </a:t>
            </a:r>
          </a:p>
          <a:p>
            <a:endParaRPr lang="ru-RU"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ru-RU" dirty="0" smtClean="0"/>
              <a:t>Если сравнять такта образом </a:t>
            </a:r>
            <a:r>
              <a:rPr lang="ru-RU" dirty="0" err="1" smtClean="0"/>
              <a:t>очертенвую</a:t>
            </a:r>
            <a:r>
              <a:rPr lang="ru-RU" dirty="0" smtClean="0"/>
              <a:t> ситуацию деловой игры с той ситуацией, с которой человек сталкивается в ролевой игре, то можно увидеть кардинальные отличия, обусловленные отсутствием имитационной модели в последней, а значит, не предполагающей внешней материализованной (в виде системы игровых правил) экспликации ори­ентировочной структуры и организации деятельности. В ролевой игре человек </a:t>
            </a:r>
            <a:r>
              <a:rPr lang="ru-RU" dirty="0" err="1" smtClean="0"/>
              <a:t>сталкизается</a:t>
            </a:r>
            <a:r>
              <a:rPr lang="ru-RU" dirty="0" smtClean="0"/>
              <a:t> о неопределенной ситуацией, когда при отсут­ствии естественного стихийного "</a:t>
            </a:r>
            <a:r>
              <a:rPr lang="ru-RU" dirty="0" err="1" smtClean="0"/>
              <a:t>органазыа</a:t>
            </a:r>
            <a:r>
              <a:rPr lang="ru-RU" dirty="0" smtClean="0"/>
              <a:t>", в котором существует реальны деятельность, необходимо эту </a:t>
            </a:r>
            <a:r>
              <a:rPr lang="ru-RU" dirty="0" err="1" smtClean="0"/>
              <a:t>доягельность</a:t>
            </a:r>
            <a:r>
              <a:rPr lang="ru-RU" dirty="0" smtClean="0"/>
              <a:t> воспроизводить. Дня того, чтобы </a:t>
            </a:r>
            <a:r>
              <a:rPr lang="ru-RU" dirty="0" err="1" smtClean="0"/>
              <a:t>реиить</a:t>
            </a:r>
            <a:r>
              <a:rPr lang="ru-RU" dirty="0" smtClean="0"/>
              <a:t> подобную задачу, </a:t>
            </a:r>
            <a:r>
              <a:rPr lang="ru-RU" dirty="0" err="1" smtClean="0"/>
              <a:t>агравщйй-исполнителъ</a:t>
            </a:r>
            <a:r>
              <a:rPr lang="ru-RU" dirty="0" smtClean="0"/>
              <a:t> той или иной роли должен привнести в "пустую" ситуацию содержание ре­альной деятельности. Такое </a:t>
            </a:r>
            <a:r>
              <a:rPr lang="ru-RU" dirty="0" err="1" smtClean="0"/>
              <a:t>привнесение,конечно</a:t>
            </a:r>
            <a:r>
              <a:rPr lang="ru-RU" dirty="0" smtClean="0"/>
              <a:t>, возможно только на основе глубокого знания воспроизводимой деятельности, социальных ролей, разыгрываемой проблемы и умения осознать, </a:t>
            </a:r>
            <a:r>
              <a:rPr lang="ru-RU" dirty="0" err="1" smtClean="0"/>
              <a:t>отрефлексировать</a:t>
            </a:r>
            <a:r>
              <a:rPr lang="ru-RU" dirty="0" smtClean="0"/>
              <a:t> </a:t>
            </a:r>
          </a:p>
          <a:p>
            <a:endParaRPr lang="ru-RU" dirty="0"/>
          </a:p>
        </p:txBody>
      </p:sp>
      <p:sp>
        <p:nvSpPr>
          <p:cNvPr id="4" name="Номер слайда 3"/>
          <p:cNvSpPr>
            <a:spLocks noGrp="1"/>
          </p:cNvSpPr>
          <p:nvPr>
            <p:ph type="sldNum" sz="quarter" idx="10"/>
          </p:nvPr>
        </p:nvSpPr>
        <p:spPr/>
        <p:txBody>
          <a:bodyPr/>
          <a:lstStyle/>
          <a:p>
            <a:fld id="{A02DB2E1-5479-47B1-B57E-E0365F74A4FE}" type="slidenum">
              <a:rPr lang="ru-RU" smtClean="0"/>
              <a:pPr/>
              <a:t>3</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pPr marL="144000" indent="0">
              <a:buNone/>
            </a:pPr>
            <a:r>
              <a:rPr lang="ru-RU" sz="1200" dirty="0" smtClean="0"/>
              <a:t>В таком процессе и при таком распределении ролей интенсивное исследование и освоение техник принятия решений происходит </a:t>
            </a:r>
            <a:br>
              <a:rPr lang="ru-RU" sz="1200" dirty="0" smtClean="0"/>
            </a:br>
            <a:r>
              <a:rPr lang="ru-RU" sz="1200" dirty="0" smtClean="0"/>
              <a:t>за счет воплощения в деловой игре правила: «Участие мешает наблюдению». Возможность наблюдать за деятельностью тех, кто находится в «аквариуме», и вмешиваться в их поведение вместе с последующим публичным анализом всей игры позволяет увидеть </a:t>
            </a:r>
            <a:br>
              <a:rPr lang="ru-RU" sz="1200" dirty="0" smtClean="0"/>
            </a:br>
            <a:r>
              <a:rPr lang="ru-RU" sz="1200" dirty="0" smtClean="0"/>
              <a:t>и испытать очень важные свойства техник принятия решений, командной работы, управления конфликтами и др. Таким образом, </a:t>
            </a:r>
            <a:br>
              <a:rPr lang="ru-RU" sz="1200" dirty="0" smtClean="0"/>
            </a:br>
            <a:r>
              <a:rPr lang="ru-RU" sz="1200" dirty="0" smtClean="0"/>
              <a:t>в этой деловой игре имитационная плоскость воплощается в деятельности тех, кто занимается принятием решений и управлением принятия решений. Игровая плоскость воплощается </a:t>
            </a:r>
            <a:br>
              <a:rPr lang="ru-RU" sz="1200" dirty="0" smtClean="0"/>
            </a:br>
            <a:r>
              <a:rPr lang="ru-RU" sz="1200" dirty="0" smtClean="0"/>
              <a:t>в распределении ролей, назначении правил вмешательства «наблюдателей» в деятельность «решателей», в выборе предмета решений. </a:t>
            </a:r>
          </a:p>
          <a:p>
            <a:endParaRPr lang="ru-RU" sz="1200" dirty="0" smtClean="0"/>
          </a:p>
          <a:p>
            <a:endParaRPr lang="ru-RU" dirty="0"/>
          </a:p>
        </p:txBody>
      </p:sp>
      <p:sp>
        <p:nvSpPr>
          <p:cNvPr id="4" name="Номер слайда 3"/>
          <p:cNvSpPr>
            <a:spLocks noGrp="1"/>
          </p:cNvSpPr>
          <p:nvPr>
            <p:ph type="sldNum" sz="quarter" idx="10"/>
          </p:nvPr>
        </p:nvSpPr>
        <p:spPr/>
        <p:txBody>
          <a:bodyPr/>
          <a:lstStyle/>
          <a:p>
            <a:fld id="{A02DB2E1-5479-47B1-B57E-E0365F74A4FE}" type="slidenum">
              <a:rPr lang="ru-RU" smtClean="0"/>
              <a:pPr/>
              <a:t>15</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12"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Скругленный прямоугольник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dirty="0" smtClean="0"/>
              <a:t>Образец подзаголовка</a:t>
            </a:r>
            <a:endParaRPr kumimoji="0" lang="en-US" dirty="0"/>
          </a:p>
        </p:txBody>
      </p:sp>
      <p:sp>
        <p:nvSpPr>
          <p:cNvPr id="28" name="Дата 27"/>
          <p:cNvSpPr>
            <a:spLocks noGrp="1"/>
          </p:cNvSpPr>
          <p:nvPr>
            <p:ph type="dt" sz="half" idx="10"/>
          </p:nvPr>
        </p:nvSpPr>
        <p:spPr/>
        <p:txBody>
          <a:bodyPr/>
          <a:lstStyle/>
          <a:p>
            <a:fld id="{D8202D76-D8C6-4C26-9A92-16403573C89B}" type="datetimeFigureOut">
              <a:rPr lang="ru-RU" smtClean="0"/>
              <a:pPr/>
              <a:t>05.06.2011</a:t>
            </a:fld>
            <a:endParaRPr lang="ru-RU"/>
          </a:p>
        </p:txBody>
      </p:sp>
      <p:sp>
        <p:nvSpPr>
          <p:cNvPr id="17" name="Нижний колонтитул 16"/>
          <p:cNvSpPr>
            <a:spLocks noGrp="1"/>
          </p:cNvSpPr>
          <p:nvPr>
            <p:ph type="ftr" sz="quarter" idx="11"/>
          </p:nvPr>
        </p:nvSpPr>
        <p:spPr/>
        <p:txBody>
          <a:bodyPr/>
          <a:lstStyle/>
          <a:p>
            <a:endParaRPr lang="ru-RU"/>
          </a:p>
        </p:txBody>
      </p:sp>
      <p:sp>
        <p:nvSpPr>
          <p:cNvPr id="29" name="Номер слайда 28"/>
          <p:cNvSpPr>
            <a:spLocks noGrp="1"/>
          </p:cNvSpPr>
          <p:nvPr>
            <p:ph type="sldNum" sz="quarter" idx="12"/>
          </p:nvPr>
        </p:nvSpPr>
        <p:spPr>
          <a:solidFill>
            <a:schemeClr val="accent2">
              <a:lumMod val="75000"/>
            </a:schemeClr>
          </a:solidFill>
        </p:spPr>
        <p:txBody>
          <a:bodyPr lIns="0" tIns="0" rIns="0" bIns="0">
            <a:noAutofit/>
          </a:bodyPr>
          <a:lstStyle>
            <a:lvl1pPr>
              <a:defRPr sz="1400">
                <a:solidFill>
                  <a:srgbClr val="FFFFFF"/>
                </a:solidFill>
              </a:defRPr>
            </a:lvl1pPr>
          </a:lstStyle>
          <a:p>
            <a:fld id="{35C287EC-0E62-47B5-9B29-92882B5F99BD}" type="slidenum">
              <a:rPr lang="ru-RU" smtClean="0"/>
              <a:pPr/>
              <a:t>‹#›</a:t>
            </a:fld>
            <a:endParaRPr lang="ru-RU" dirty="0"/>
          </a:p>
        </p:txBody>
      </p:sp>
      <p:sp>
        <p:nvSpPr>
          <p:cNvPr id="7" name="Прямоугольник 6"/>
          <p:cNvSpPr/>
          <p:nvPr/>
        </p:nvSpPr>
        <p:spPr>
          <a:xfrm>
            <a:off x="62931" y="1449303"/>
            <a:ext cx="9021537" cy="1527349"/>
          </a:xfrm>
          <a:prstGeom prst="rect">
            <a:avLst/>
          </a:prstGeom>
          <a:solidFill>
            <a:schemeClr val="accent2">
              <a:lumMod val="75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1505930"/>
            <a:ext cx="8229600" cy="1470025"/>
          </a:xfrm>
        </p:spPr>
        <p:txBody>
          <a:bodyPr anchor="ctr">
            <a:scene3d>
              <a:camera prst="orthographicFront"/>
              <a:lightRig rig="soft" dir="t">
                <a:rot lat="0" lon="0" rev="10800000"/>
              </a:lightRig>
            </a:scene3d>
            <a:sp3d>
              <a:bevelT w="27940" h="12700"/>
              <a:contourClr>
                <a:srgbClr val="DDDDDD"/>
              </a:contourClr>
            </a:sp3d>
          </a:bodyPr>
          <a:lstStyle>
            <a:lvl1pPr algn="ctr">
              <a:defRPr lang="en-US" b="1" cap="none" spc="150" dirty="0">
                <a:ln w="11430"/>
                <a:solidFill>
                  <a:srgbClr val="F8F8F8"/>
                </a:solidFill>
                <a:effectLst>
                  <a:outerShdw blurRad="25400" algn="tl" rotWithShape="0">
                    <a:srgbClr val="000000">
                      <a:alpha val="43000"/>
                    </a:srgbClr>
                  </a:outerShdw>
                </a:effectLst>
              </a:defRPr>
            </a:lvl1pPr>
          </a:lstStyle>
          <a:p>
            <a:r>
              <a:rPr kumimoji="0" lang="ru-RU" dirty="0" smtClean="0"/>
              <a:t>Образец заголовка</a:t>
            </a:r>
            <a:endParaRPr kumimoji="0" lang="en-US" dirty="0"/>
          </a:p>
        </p:txBody>
      </p:sp>
    </p:spTree>
  </p:cSld>
  <p:clrMapOvr>
    <a:overrideClrMapping bg1="lt1" tx1="dk1" bg2="lt2" tx2="dk2" accent1="accent1" accent2="accent2" accent3="accent3" accent4="accent4" accent5="accent5" accent6="accent6" hlink="hlink" folHlink="folHlink"/>
  </p:clrMapOvr>
  <p:transition spd="med">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lvl1pPr>
              <a:defRPr b="1" cap="none" spc="5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defRPr>
            </a:lvl1pPr>
          </a:lstStyle>
          <a:p>
            <a:r>
              <a:rPr kumimoji="0" lang="ru-RU" dirty="0" smtClean="0"/>
              <a:t>Образец заголовка</a:t>
            </a:r>
            <a:endParaRPr kumimoji="0" lang="en-US" dirty="0"/>
          </a:p>
        </p:txBody>
      </p:sp>
      <p:sp>
        <p:nvSpPr>
          <p:cNvPr id="4" name="Дата 3"/>
          <p:cNvSpPr>
            <a:spLocks noGrp="1"/>
          </p:cNvSpPr>
          <p:nvPr>
            <p:ph type="dt" sz="half" idx="10"/>
          </p:nvPr>
        </p:nvSpPr>
        <p:spPr/>
        <p:txBody>
          <a:bodyPr/>
          <a:lstStyle/>
          <a:p>
            <a:fld id="{D8202D76-D8C6-4C26-9A92-16403573C89B}" type="datetimeFigureOut">
              <a:rPr lang="ru-RU" smtClean="0"/>
              <a:pPr/>
              <a:t>05.06.2011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a:solidFill>
            <a:schemeClr val="accent2">
              <a:lumMod val="75000"/>
            </a:schemeClr>
          </a:solidFill>
        </p:spPr>
        <p:txBody>
          <a:bodyPr/>
          <a:lstStyle/>
          <a:p>
            <a:fld id="{35C287EC-0E62-47B5-9B29-92882B5F99BD}" type="slidenum">
              <a:rPr lang="ru-RU" smtClean="0"/>
              <a:pPr/>
              <a:t>‹#›</a:t>
            </a:fld>
            <a:endParaRPr lang="ru-RU" dirty="0"/>
          </a:p>
        </p:txBody>
      </p:sp>
      <p:sp>
        <p:nvSpPr>
          <p:cNvPr id="8" name="Содержимое 7"/>
          <p:cNvSpPr>
            <a:spLocks noGrp="1"/>
          </p:cNvSpPr>
          <p:nvPr>
            <p:ph sz="quarter" idx="1"/>
          </p:nvPr>
        </p:nvSpPr>
        <p:spPr>
          <a:xfrm>
            <a:off x="914400" y="1447800"/>
            <a:ext cx="7772400" cy="4572000"/>
          </a:xfrm>
        </p:spPr>
        <p:txBody>
          <a:bodyPr vert="horz"/>
          <a:lstStyle>
            <a:lvl1pPr>
              <a:buClr>
                <a:schemeClr val="accent2">
                  <a:lumMod val="75000"/>
                </a:schemeClr>
              </a:buClr>
              <a:buFont typeface="Wingdings 2" pitchFamily="18" charset="2"/>
              <a:buChar char=""/>
              <a:defRPr/>
            </a:lvl1pPr>
          </a:lstStyle>
          <a:p>
            <a:pPr lvl="0" eaLnBrk="1" latinLnBrk="0" hangingPunct="1"/>
            <a:r>
              <a:rPr lang="ru-RU" dirty="0" smtClean="0"/>
              <a:t>Образец текста</a:t>
            </a:r>
          </a:p>
          <a:p>
            <a:pPr lvl="1" eaLnBrk="1" latinLnBrk="0" hangingPunct="1"/>
            <a:r>
              <a:rPr lang="ru-RU" dirty="0" smtClean="0"/>
              <a:t>Второй уровень</a:t>
            </a:r>
          </a:p>
          <a:p>
            <a:pPr lvl="2" eaLnBrk="1" latinLnBrk="0" hangingPunct="1"/>
            <a:r>
              <a:rPr lang="ru-RU" dirty="0" smtClean="0"/>
              <a:t>Третий уровень</a:t>
            </a:r>
          </a:p>
          <a:p>
            <a:pPr lvl="3" eaLnBrk="1" latinLnBrk="0" hangingPunct="1"/>
            <a:r>
              <a:rPr lang="ru-RU" dirty="0" smtClean="0"/>
              <a:t>Четвертый уровень</a:t>
            </a:r>
          </a:p>
          <a:p>
            <a:pPr lvl="4" eaLnBrk="1" latinLnBrk="0" hangingPunct="1"/>
            <a:r>
              <a:rPr lang="ru-RU" dirty="0" smtClean="0"/>
              <a:t>Пятый уровень</a:t>
            </a:r>
            <a:endParaRPr kumimoji="0" lang="en-US" dirty="0"/>
          </a:p>
        </p:txBody>
      </p:sp>
    </p:spTree>
  </p:cSld>
  <p:clrMapOvr>
    <a:masterClrMapping/>
  </p:clrMapOvr>
  <p:transition spd="med">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11"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Скругленный прямоугольник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722313" y="952500"/>
            <a:ext cx="7772400" cy="1362075"/>
          </a:xfrm>
        </p:spPr>
        <p:txBody>
          <a:bodyPr anchor="b" anchorCtr="0"/>
          <a:lstStyle>
            <a:lvl1pPr algn="l">
              <a:buNone/>
              <a:defRPr sz="4000" b="0" cap="none"/>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D8202D76-D8C6-4C26-9A92-16403573C89B}" type="datetimeFigureOut">
              <a:rPr lang="ru-RU" smtClean="0"/>
              <a:pPr/>
              <a:t>05.06.2011</a:t>
            </a:fld>
            <a:endParaRPr lang="ru-RU"/>
          </a:p>
        </p:txBody>
      </p:sp>
      <p:sp>
        <p:nvSpPr>
          <p:cNvPr id="5" name="Нижний колонтитул 4"/>
          <p:cNvSpPr>
            <a:spLocks noGrp="1"/>
          </p:cNvSpPr>
          <p:nvPr>
            <p:ph type="ftr" sz="quarter" idx="11"/>
          </p:nvPr>
        </p:nvSpPr>
        <p:spPr>
          <a:xfrm>
            <a:off x="800100" y="6172200"/>
            <a:ext cx="4000500" cy="457200"/>
          </a:xfrm>
        </p:spPr>
        <p:txBody>
          <a:bodyPr/>
          <a:lstStyle/>
          <a:p>
            <a:endParaRPr lang="ru-RU"/>
          </a:p>
        </p:txBody>
      </p:sp>
      <p:sp>
        <p:nvSpPr>
          <p:cNvPr id="7" name="Прямоугольник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Прямоугольник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оугольник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146304" y="6208776"/>
            <a:ext cx="457200" cy="457200"/>
          </a:xfrm>
        </p:spPr>
        <p:txBody>
          <a:bodyPr/>
          <a:lstStyle/>
          <a:p>
            <a:fld id="{35C287EC-0E62-47B5-9B29-92882B5F99BD}"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transition spd="med">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fld id="{D8202D76-D8C6-4C26-9A92-16403573C89B}" type="datetimeFigureOut">
              <a:rPr lang="ru-RU" smtClean="0"/>
              <a:pPr/>
              <a:t>05.06.2011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5C287EC-0E62-47B5-9B29-92882B5F99BD}" type="slidenum">
              <a:rPr lang="ru-RU" smtClean="0"/>
              <a:pPr/>
              <a:t>‹#›</a:t>
            </a:fld>
            <a:endParaRPr lang="ru-RU"/>
          </a:p>
        </p:txBody>
      </p:sp>
      <p:sp>
        <p:nvSpPr>
          <p:cNvPr id="9" name="Содержимое 8"/>
          <p:cNvSpPr>
            <a:spLocks noGrp="1"/>
          </p:cNvSpPr>
          <p:nvPr>
            <p:ph sz="quarter" idx="1"/>
          </p:nvPr>
        </p:nvSpPr>
        <p:spPr>
          <a:xfrm>
            <a:off x="91440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93395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transition spd="med">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nchor="b" anchorCtr="0"/>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fld id="{D8202D76-D8C6-4C26-9A92-16403573C89B}" type="datetimeFigureOut">
              <a:rPr lang="ru-RU" smtClean="0"/>
              <a:pPr/>
              <a:t>05.06.2011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35C287EC-0E62-47B5-9B29-92882B5F99BD}" type="slidenum">
              <a:rPr lang="ru-RU" smtClean="0"/>
              <a:pPr/>
              <a:t>‹#›</a:t>
            </a:fld>
            <a:endParaRPr lang="ru-RU"/>
          </a:p>
        </p:txBody>
      </p:sp>
      <p:sp>
        <p:nvSpPr>
          <p:cNvPr id="11" name="Содержимое 10"/>
          <p:cNvSpPr>
            <a:spLocks noGrp="1"/>
          </p:cNvSpPr>
          <p:nvPr>
            <p:ph sz="half" idx="2"/>
          </p:nvPr>
        </p:nvSpPr>
        <p:spPr>
          <a:xfrm>
            <a:off x="9144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4"/>
          </p:nvPr>
        </p:nvSpPr>
        <p:spPr>
          <a:xfrm>
            <a:off x="49530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transition spd="med">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D8202D76-D8C6-4C26-9A92-16403573C89B}" type="datetimeFigureOut">
              <a:rPr lang="ru-RU" smtClean="0"/>
              <a:pPr/>
              <a:t>05.06.2011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35C287EC-0E62-47B5-9B29-92882B5F99BD}" type="slidenum">
              <a:rPr lang="ru-RU" smtClean="0"/>
              <a:pPr/>
              <a:t>‹#›</a:t>
            </a:fld>
            <a:endParaRPr lang="ru-RU"/>
          </a:p>
        </p:txBody>
      </p:sp>
    </p:spTree>
  </p:cSld>
  <p:clrMapOvr>
    <a:masterClrMapping/>
  </p:clrMapOvr>
  <p:transition spd="med">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D8202D76-D8C6-4C26-9A92-16403573C89B}" type="datetimeFigureOut">
              <a:rPr lang="ru-RU" smtClean="0"/>
              <a:pPr/>
              <a:t>05.06.2011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35C287EC-0E62-47B5-9B29-92882B5F99BD}" type="slidenum">
              <a:rPr lang="ru-RU" smtClean="0"/>
              <a:pPr/>
              <a:t>‹#›</a:t>
            </a:fld>
            <a:endParaRPr lang="ru-RU"/>
          </a:p>
        </p:txBody>
      </p:sp>
    </p:spTree>
  </p:cSld>
  <p:clrMapOvr>
    <a:masterClrMapping/>
  </p:clrMapOvr>
  <p:transition spd="med">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Скругленный прямоугольник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914400" y="273050"/>
            <a:ext cx="7772400" cy="1143000"/>
          </a:xfrm>
        </p:spPr>
        <p:txBody>
          <a:bodyPr anchor="b" anchorCtr="0"/>
          <a:lstStyle>
            <a:lvl1pPr algn="l">
              <a:buNone/>
              <a:defRPr sz="4000" b="0"/>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D8202D76-D8C6-4C26-9A92-16403573C89B}" type="datetimeFigureOut">
              <a:rPr lang="ru-RU" smtClean="0"/>
              <a:pPr/>
              <a:t>05.06.2011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5C287EC-0E62-47B5-9B29-92882B5F99BD}" type="slidenum">
              <a:rPr lang="ru-RU" smtClean="0"/>
              <a:pPr/>
              <a:t>‹#›</a:t>
            </a:fld>
            <a:endParaRPr lang="ru-RU"/>
          </a:p>
        </p:txBody>
      </p:sp>
      <p:sp>
        <p:nvSpPr>
          <p:cNvPr id="11" name="Содержимое 10"/>
          <p:cNvSpPr>
            <a:spLocks noGrp="1"/>
          </p:cNvSpPr>
          <p:nvPr>
            <p:ph sz="quarter" idx="1"/>
          </p:nvPr>
        </p:nvSpPr>
        <p:spPr>
          <a:xfrm>
            <a:off x="2971800" y="1600200"/>
            <a:ext cx="5715000" cy="44958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transition spd="med">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D8202D76-D8C6-4C26-9A92-16403573C89B}" type="datetimeFigureOut">
              <a:rPr lang="ru-RU" smtClean="0"/>
              <a:pPr/>
              <a:t>05.06.2011</a:t>
            </a:fld>
            <a:endParaRPr lang="ru-RU"/>
          </a:p>
        </p:txBody>
      </p:sp>
      <p:sp>
        <p:nvSpPr>
          <p:cNvPr id="6" name="Нижний колонтитул 5"/>
          <p:cNvSpPr>
            <a:spLocks noGrp="1"/>
          </p:cNvSpPr>
          <p:nvPr>
            <p:ph type="ftr" sz="quarter" idx="11"/>
          </p:nvPr>
        </p:nvSpPr>
        <p:spPr>
          <a:xfrm>
            <a:off x="914400" y="6172200"/>
            <a:ext cx="3886200" cy="457200"/>
          </a:xfrm>
        </p:spPr>
        <p:txBody>
          <a:bodyPr/>
          <a:lstStyle/>
          <a:p>
            <a:endParaRPr lang="ru-RU"/>
          </a:p>
        </p:txBody>
      </p:sp>
      <p:sp>
        <p:nvSpPr>
          <p:cNvPr id="7" name="Номер слайда 6"/>
          <p:cNvSpPr>
            <a:spLocks noGrp="1"/>
          </p:cNvSpPr>
          <p:nvPr>
            <p:ph type="sldNum" sz="quarter" idx="12"/>
          </p:nvPr>
        </p:nvSpPr>
        <p:spPr>
          <a:xfrm>
            <a:off x="146304" y="6208776"/>
            <a:ext cx="457200" cy="457200"/>
          </a:xfrm>
        </p:spPr>
        <p:txBody>
          <a:bodyPr/>
          <a:lstStyle/>
          <a:p>
            <a:fld id="{35C287EC-0E62-47B5-9B29-92882B5F99BD}" type="slidenum">
              <a:rPr lang="ru-RU" smtClean="0"/>
              <a:pPr/>
              <a:t>‹#›</a:t>
            </a:fld>
            <a:endParaRPr lang="ru-RU"/>
          </a:p>
        </p:txBody>
      </p:sp>
      <p:sp>
        <p:nvSpPr>
          <p:cNvPr id="11" name="Прямоугольник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ru-RU" smtClean="0"/>
              <a:t>Вставка рисунка</a:t>
            </a:r>
            <a:endParaRPr kumimoji="0" lang="en-US" dirty="0"/>
          </a:p>
        </p:txBody>
      </p:sp>
    </p:spTree>
  </p:cSld>
  <p:clrMapOvr>
    <a:masterClrMapping/>
  </p:clrMapOvr>
  <p:transition spd="med">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D8202D76-D8C6-4C26-9A92-16403573C89B}" type="datetimeFigureOut">
              <a:rPr lang="ru-RU" smtClean="0"/>
              <a:pPr/>
              <a:t>05.06.2011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5C287EC-0E62-47B5-9B29-92882B5F99BD}" type="slidenum">
              <a:rPr lang="ru-RU" smtClean="0"/>
              <a:pPr/>
              <a:t>‹#›</a:t>
            </a:fld>
            <a:endParaRPr lang="ru-RU"/>
          </a:p>
        </p:txBody>
      </p:sp>
    </p:spTree>
  </p:cSld>
  <p:clrMapOvr>
    <a:masterClrMapping/>
  </p:clrMapOvr>
  <p:transition spd="med">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D8202D76-D8C6-4C26-9A92-16403573C89B}" type="datetimeFigureOut">
              <a:rPr lang="ru-RU" smtClean="0"/>
              <a:pPr/>
              <a:t>05.06.2011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5C287EC-0E62-47B5-9B29-92882B5F99BD}" type="slidenum">
              <a:rPr lang="ru-RU" smtClean="0"/>
              <a:pPr/>
              <a:t>‹#›</a:t>
            </a:fld>
            <a:endParaRPr lang="ru-RU"/>
          </a:p>
        </p:txBody>
      </p:sp>
    </p:spTree>
  </p:cSld>
  <p:clrMapOvr>
    <a:masterClrMapping/>
  </p:clrMapOvr>
  <p:transition spd="med">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Скругленный прямоугольник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Заголовок 21"/>
          <p:cNvSpPr>
            <a:spLocks noGrp="1"/>
          </p:cNvSpPr>
          <p:nvPr>
            <p:ph type="title"/>
          </p:nvPr>
        </p:nvSpPr>
        <p:spPr>
          <a:xfrm>
            <a:off x="914400" y="274638"/>
            <a:ext cx="7772400" cy="1143000"/>
          </a:xfrm>
          <a:prstGeom prst="rect">
            <a:avLst/>
          </a:prstGeom>
        </p:spPr>
        <p:txBody>
          <a:bodyPr bIns="91440"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D8202D76-D8C6-4C26-9A92-16403573C89B}" type="datetimeFigureOut">
              <a:rPr lang="ru-RU" smtClean="0"/>
              <a:pPr/>
              <a:t>05.06.2011</a:t>
            </a:fld>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ru-RU"/>
          </a:p>
        </p:txBody>
      </p:sp>
      <p:sp>
        <p:nvSpPr>
          <p:cNvPr id="23" name="Номер слайда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35C287EC-0E62-47B5-9B29-92882B5F99BD}"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p:wipe dir="r"/>
  </p:transition>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одзаголовок 1"/>
          <p:cNvSpPr>
            <a:spLocks noGrp="1"/>
          </p:cNvSpPr>
          <p:nvPr>
            <p:ph type="subTitle" idx="1"/>
          </p:nvPr>
        </p:nvSpPr>
        <p:spPr>
          <a:xfrm>
            <a:off x="1285852" y="142852"/>
            <a:ext cx="6400800" cy="514352"/>
          </a:xfrm>
        </p:spPr>
        <p:txBody>
          <a:bodyPr>
            <a:normAutofit fontScale="85000" lnSpcReduction="10000"/>
          </a:bodyPr>
          <a:lstStyle/>
          <a:p>
            <a:r>
              <a:rPr lang="ru-RU" i="1" dirty="0" smtClean="0"/>
              <a:t>Учебные активности в дистанционном обучении</a:t>
            </a:r>
            <a:endParaRPr lang="ru-RU" i="1" dirty="0"/>
          </a:p>
        </p:txBody>
      </p:sp>
      <p:sp>
        <p:nvSpPr>
          <p:cNvPr id="3" name="Заголовок 2"/>
          <p:cNvSpPr>
            <a:spLocks noGrp="1"/>
          </p:cNvSpPr>
          <p:nvPr>
            <p:ph type="ctrTitle"/>
          </p:nvPr>
        </p:nvSpPr>
        <p:spPr/>
        <p:txBody>
          <a:bodyPr>
            <a:normAutofit/>
          </a:bodyPr>
          <a:lstStyle/>
          <a:p>
            <a:r>
              <a:rPr lang="ru-RU" sz="6600" dirty="0" smtClean="0"/>
              <a:t>ИГРЫ</a:t>
            </a:r>
            <a:endParaRPr lang="ru-RU" sz="6600" dirty="0"/>
          </a:p>
        </p:txBody>
      </p:sp>
      <p:sp>
        <p:nvSpPr>
          <p:cNvPr id="4" name="Подзаголовок 2"/>
          <p:cNvSpPr txBox="1">
            <a:spLocks/>
          </p:cNvSpPr>
          <p:nvPr/>
        </p:nvSpPr>
        <p:spPr>
          <a:xfrm>
            <a:off x="1285852" y="3929066"/>
            <a:ext cx="7491442" cy="1000132"/>
          </a:xfrm>
          <a:prstGeom prst="rect">
            <a:avLst/>
          </a:prstGeom>
        </p:spPr>
        <p:txBody>
          <a:bodyPr>
            <a:normAutofit/>
          </a:bodyPr>
          <a:lstStyle/>
          <a:p>
            <a:pPr marL="0" marR="0" lvl="0" indent="0" algn="r" defTabSz="914400" rtl="0" eaLnBrk="1" fontAlgn="auto" latinLnBrk="0" hangingPunct="1">
              <a:lnSpc>
                <a:spcPct val="100000"/>
              </a:lnSpc>
              <a:spcBef>
                <a:spcPts val="580"/>
              </a:spcBef>
              <a:spcAft>
                <a:spcPts val="0"/>
              </a:spcAft>
              <a:buClr>
                <a:schemeClr val="accent1"/>
              </a:buClr>
              <a:buSzPct val="85000"/>
              <a:buFont typeface="Wingdings 2"/>
              <a:buNone/>
              <a:tabLst/>
              <a:defRPr/>
            </a:pPr>
            <a:r>
              <a:rPr kumimoji="0" lang="ru-RU" sz="2000" b="0" i="0" u="none" strike="noStrike" kern="1200" cap="none" spc="0" normalizeH="0" baseline="0" noProof="0" smtClean="0">
                <a:ln>
                  <a:noFill/>
                </a:ln>
                <a:solidFill>
                  <a:schemeClr val="accent2">
                    <a:lumMod val="50000"/>
                  </a:schemeClr>
                </a:solidFill>
                <a:effectLst/>
                <a:uLnTx/>
                <a:uFillTx/>
                <a:latin typeface="+mn-lt"/>
                <a:ea typeface="+mn-ea"/>
                <a:cs typeface="+mn-cs"/>
              </a:rPr>
              <a:t>Что наша жизнь? – Игра… </a:t>
            </a:r>
          </a:p>
          <a:p>
            <a:pPr marL="0" marR="0" lvl="0" indent="0" algn="r" defTabSz="914400" rtl="0" eaLnBrk="1" fontAlgn="auto" latinLnBrk="0" hangingPunct="1">
              <a:lnSpc>
                <a:spcPct val="100000"/>
              </a:lnSpc>
              <a:spcBef>
                <a:spcPts val="580"/>
              </a:spcBef>
              <a:spcAft>
                <a:spcPts val="0"/>
              </a:spcAft>
              <a:buClr>
                <a:schemeClr val="accent1"/>
              </a:buClr>
              <a:buSzPct val="85000"/>
              <a:buFont typeface="Wingdings 2"/>
              <a:buNone/>
              <a:tabLst/>
              <a:defRPr/>
            </a:pPr>
            <a:r>
              <a:rPr kumimoji="0" lang="ru-RU" sz="2000" b="0" i="1" u="none" strike="noStrike" kern="1200" cap="none" spc="0" normalizeH="0" baseline="0" noProof="0" smtClean="0">
                <a:ln>
                  <a:noFill/>
                </a:ln>
                <a:solidFill>
                  <a:schemeClr val="accent2">
                    <a:lumMod val="50000"/>
                  </a:schemeClr>
                </a:solidFill>
                <a:effectLst/>
                <a:uLnTx/>
                <a:uFillTx/>
                <a:latin typeface="+mn-lt"/>
                <a:ea typeface="+mn-ea"/>
                <a:cs typeface="+mn-cs"/>
              </a:rPr>
              <a:t>М. Чайковский</a:t>
            </a:r>
            <a:endParaRPr kumimoji="0" lang="ru-RU" sz="2000" b="0" i="1" u="none" strike="noStrike" kern="1200" cap="none" spc="0" normalizeH="0" baseline="0" noProof="0" dirty="0">
              <a:ln>
                <a:noFill/>
              </a:ln>
              <a:solidFill>
                <a:schemeClr val="accent2">
                  <a:lumMod val="50000"/>
                </a:schemeClr>
              </a:solidFill>
              <a:effectLst/>
              <a:uLnTx/>
              <a:uFillTx/>
              <a:latin typeface="+mn-lt"/>
              <a:ea typeface="+mn-ea"/>
              <a:cs typeface="+mn-cs"/>
            </a:endParaRPr>
          </a:p>
        </p:txBody>
      </p:sp>
    </p:spTree>
  </p:cSld>
  <p:clrMapOvr>
    <a:masterClrMapping/>
  </p:clrMapOvr>
  <p:transition spd="med">
    <p:wipe dir="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642910" y="2071678"/>
            <a:ext cx="8229600" cy="2571768"/>
          </a:xfrm>
        </p:spPr>
        <p:txBody>
          <a:bodyPr>
            <a:normAutofit lnSpcReduction="10000"/>
          </a:bodyPr>
          <a:lstStyle/>
          <a:p>
            <a:r>
              <a:rPr lang="ru-RU" dirty="0" smtClean="0"/>
              <a:t>Игра – </a:t>
            </a:r>
            <a:r>
              <a:rPr lang="ru-RU" dirty="0"/>
              <a:t>это тот мир, в котором освобождается творчество, </a:t>
            </a:r>
            <a:r>
              <a:rPr lang="ru-RU" dirty="0" smtClean="0"/>
              <a:t>способствуя </a:t>
            </a:r>
            <a:r>
              <a:rPr lang="ru-RU" dirty="0"/>
              <a:t>искреннему проявлению свойств нашей души, ума и тела</a:t>
            </a:r>
            <a:r>
              <a:rPr lang="ru-RU" dirty="0" smtClean="0"/>
              <a:t>.</a:t>
            </a:r>
          </a:p>
          <a:p>
            <a:endParaRPr lang="ru-RU" dirty="0"/>
          </a:p>
          <a:p>
            <a:r>
              <a:rPr lang="ru-RU" dirty="0" smtClean="0"/>
              <a:t>Научиться </a:t>
            </a:r>
            <a:r>
              <a:rPr lang="ru-RU" dirty="0"/>
              <a:t>играть </a:t>
            </a:r>
            <a:r>
              <a:rPr lang="ru-RU" dirty="0" smtClean="0"/>
              <a:t>по-взрослому</a:t>
            </a:r>
            <a:r>
              <a:rPr lang="ru-RU" dirty="0"/>
              <a:t>, с взрослыми </a:t>
            </a:r>
            <a:r>
              <a:rPr lang="ru-RU" dirty="0" smtClean="0"/>
              <a:t/>
            </a:r>
            <a:br>
              <a:rPr lang="ru-RU" dirty="0" smtClean="0"/>
            </a:br>
            <a:r>
              <a:rPr lang="ru-RU" dirty="0" smtClean="0"/>
              <a:t>и </a:t>
            </a:r>
            <a:r>
              <a:rPr lang="ru-RU" dirty="0"/>
              <a:t>с пользой для обучения </a:t>
            </a:r>
            <a:r>
              <a:rPr lang="ru-RU" dirty="0" smtClean="0"/>
              <a:t>– </a:t>
            </a:r>
            <a:r>
              <a:rPr lang="ru-RU" dirty="0"/>
              <a:t>это большое искусство. </a:t>
            </a:r>
          </a:p>
          <a:p>
            <a:endParaRPr lang="ru-RU" dirty="0"/>
          </a:p>
        </p:txBody>
      </p:sp>
    </p:spTree>
  </p:cSld>
  <p:clrMapOvr>
    <a:masterClrMapping/>
  </p:clrMapOvr>
  <p:transition spd="med">
    <p:wipe dir="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Виды игр в ДО</a:t>
            </a:r>
            <a:endParaRPr lang="ru-RU" dirty="0"/>
          </a:p>
        </p:txBody>
      </p:sp>
      <p:sp>
        <p:nvSpPr>
          <p:cNvPr id="3" name="Содержимое 2"/>
          <p:cNvSpPr>
            <a:spLocks noGrp="1"/>
          </p:cNvSpPr>
          <p:nvPr>
            <p:ph sz="quarter" idx="1"/>
          </p:nvPr>
        </p:nvSpPr>
        <p:spPr>
          <a:xfrm>
            <a:off x="914400" y="1571612"/>
            <a:ext cx="7729566" cy="4500594"/>
          </a:xfrm>
        </p:spPr>
        <p:txBody>
          <a:bodyPr>
            <a:normAutofit fontScale="77500" lnSpcReduction="20000"/>
          </a:bodyPr>
          <a:lstStyle/>
          <a:p>
            <a:r>
              <a:rPr lang="ru-RU" b="1" dirty="0" smtClean="0"/>
              <a:t>Простые игры: </a:t>
            </a:r>
            <a:r>
              <a:rPr lang="ru-RU" dirty="0" smtClean="0"/>
              <a:t/>
            </a:r>
            <a:br>
              <a:rPr lang="ru-RU" dirty="0" smtClean="0"/>
            </a:br>
            <a:r>
              <a:rPr lang="ru-RU" dirty="0" smtClean="0"/>
              <a:t>как и упражнения, простые игры, подобные кроссвордам, не совсем удачны для широкого применения в </a:t>
            </a:r>
            <a:r>
              <a:rPr lang="ru-RU" dirty="0" err="1" smtClean="0"/>
              <a:t>онлайн</a:t>
            </a:r>
            <a:r>
              <a:rPr lang="ru-RU" dirty="0" smtClean="0"/>
              <a:t> обучении. Они рекомендуются для умеренного использования в языковых курсах для лучшего усвоения лексики.</a:t>
            </a:r>
          </a:p>
          <a:p>
            <a:r>
              <a:rPr lang="ru-RU" b="1" dirty="0" smtClean="0"/>
              <a:t>Имитационные (</a:t>
            </a:r>
            <a:r>
              <a:rPr lang="be-BY" b="1" dirty="0" smtClean="0"/>
              <a:t>модел</a:t>
            </a:r>
            <a:r>
              <a:rPr lang="ru-RU" b="1" dirty="0" err="1" smtClean="0"/>
              <a:t>ирующие</a:t>
            </a:r>
            <a:r>
              <a:rPr lang="ru-RU" b="1" dirty="0" smtClean="0"/>
              <a:t>) игры </a:t>
            </a:r>
            <a:r>
              <a:rPr lang="ru-RU" dirty="0" smtClean="0"/>
              <a:t>– это более сложные игры, которые позволяют передать студенту экспериментальные знания предмета. Они могут быть очень полезными инструментами обучения. Большое внимание должно быть уделено моделированию, чтобы гарантировать правильность представленных уроков. </a:t>
            </a:r>
            <a:endParaRPr lang="ru-RU" dirty="0" smtClean="0">
              <a:solidFill>
                <a:srgbClr val="FF0000"/>
              </a:solidFill>
            </a:endParaRPr>
          </a:p>
          <a:p>
            <a:r>
              <a:rPr lang="ru-RU" b="1" dirty="0" smtClean="0"/>
              <a:t>Ролевые игры</a:t>
            </a:r>
            <a:r>
              <a:rPr lang="en-US" b="1" dirty="0" smtClean="0"/>
              <a:t>/ </a:t>
            </a:r>
            <a:r>
              <a:rPr lang="ru-RU" b="1" dirty="0" smtClean="0"/>
              <a:t>Инсценированные судебные процессы</a:t>
            </a:r>
            <a:r>
              <a:rPr lang="ru-RU" dirty="0" smtClean="0"/>
              <a:t/>
            </a:r>
            <a:br>
              <a:rPr lang="ru-RU" dirty="0" smtClean="0"/>
            </a:br>
            <a:r>
              <a:rPr lang="ru-RU" dirty="0" smtClean="0"/>
              <a:t>Эти активности хорошо подходят для глубокого изучения предмета и требуют определенного уровня подготовленности обучающихся.</a:t>
            </a:r>
            <a:endParaRPr lang="ru-RU" dirty="0"/>
          </a:p>
        </p:txBody>
      </p:sp>
    </p:spTree>
  </p:cSld>
  <p:clrMapOvr>
    <a:masterClrMapping/>
  </p:clrMapOvr>
  <p:transition spd="med">
    <p:wipe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be-BY" dirty="0" smtClean="0"/>
              <a:t>Технология имитационной игры </a:t>
            </a:r>
            <a:br>
              <a:rPr lang="be-BY" dirty="0" smtClean="0"/>
            </a:br>
            <a:r>
              <a:rPr lang="be-BY" dirty="0" smtClean="0"/>
              <a:t>в онлайн обучении</a:t>
            </a:r>
            <a:endParaRPr lang="ru-RU" dirty="0"/>
          </a:p>
        </p:txBody>
      </p:sp>
    </p:spTree>
  </p:cSld>
  <p:clrMapOvr>
    <a:masterClrMapping/>
  </p:clrMapOvr>
  <p:transition spd="med">
    <p:wipe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57242" y="71414"/>
            <a:ext cx="8443914" cy="939784"/>
          </a:xfrm>
        </p:spPr>
        <p:txBody>
          <a:bodyPr>
            <a:normAutofit fontScale="90000"/>
          </a:bodyPr>
          <a:lstStyle/>
          <a:p>
            <a:r>
              <a:rPr lang="ru-RU" sz="2800" dirty="0" smtClean="0"/>
              <a:t>Имитационная игра </a:t>
            </a:r>
            <a:r>
              <a:rPr lang="ru-RU" sz="2800" dirty="0"/>
              <a:t>может нести образовательный </a:t>
            </a:r>
            <a:r>
              <a:rPr lang="ru-RU" sz="2800" dirty="0" smtClean="0"/>
              <a:t>потенциал в </a:t>
            </a:r>
            <a:r>
              <a:rPr lang="ru-RU" sz="2800" dirty="0"/>
              <a:t>силу следующих факторов</a:t>
            </a:r>
          </a:p>
        </p:txBody>
      </p:sp>
      <p:sp>
        <p:nvSpPr>
          <p:cNvPr id="3" name="Содержимое 2"/>
          <p:cNvSpPr>
            <a:spLocks noGrp="1"/>
          </p:cNvSpPr>
          <p:nvPr>
            <p:ph sz="quarter" idx="1"/>
          </p:nvPr>
        </p:nvSpPr>
        <p:spPr>
          <a:xfrm>
            <a:off x="285720" y="1071546"/>
            <a:ext cx="8643998" cy="5500726"/>
          </a:xfrm>
        </p:spPr>
        <p:txBody>
          <a:bodyPr>
            <a:noAutofit/>
          </a:bodyPr>
          <a:lstStyle/>
          <a:p>
            <a:pPr lvl="0">
              <a:buFont typeface="Wingdings" pitchFamily="2" charset="2"/>
              <a:buChar char="ü"/>
            </a:pPr>
            <a:r>
              <a:rPr lang="ru-RU" sz="2200" dirty="0"/>
              <a:t>Правила игры могут предусматривать создание имитации </a:t>
            </a:r>
            <a:r>
              <a:rPr lang="ru-RU" sz="2200" dirty="0" smtClean="0"/>
              <a:t>профессиональной </a:t>
            </a:r>
            <a:r>
              <a:rPr lang="ru-RU" sz="2200" dirty="0"/>
              <a:t>деятельности. Это может быть сделано логично, системно и таким образом, чтобы максимально уподобить ее реальной </a:t>
            </a:r>
            <a:r>
              <a:rPr lang="ru-RU" sz="2200" dirty="0" smtClean="0"/>
              <a:t>практике </a:t>
            </a:r>
            <a:r>
              <a:rPr lang="ru-RU" sz="2200" dirty="0"/>
              <a:t>деятельности обучающихся. </a:t>
            </a:r>
          </a:p>
          <a:p>
            <a:pPr lvl="0">
              <a:buFont typeface="Wingdings" pitchFamily="2" charset="2"/>
              <a:buChar char="ü"/>
            </a:pPr>
            <a:r>
              <a:rPr lang="ru-RU" sz="2200" dirty="0"/>
              <a:t>В игре могут быть проиграны и затем исследованы не только </a:t>
            </a:r>
            <a:r>
              <a:rPr lang="ru-RU" sz="2200" dirty="0" smtClean="0"/>
              <a:t>фрагменты </a:t>
            </a:r>
            <a:r>
              <a:rPr lang="ru-RU" sz="2200" dirty="0"/>
              <a:t>существующей деятельности, но и будущей. Этим самым игра может подготовить обучающегося к той роли и функциям, которые ему придется выполнять.</a:t>
            </a:r>
          </a:p>
          <a:p>
            <a:pPr lvl="0">
              <a:buFont typeface="Wingdings" pitchFamily="2" charset="2"/>
              <a:buChar char="ü"/>
            </a:pPr>
            <a:r>
              <a:rPr lang="ru-RU" sz="2200" dirty="0"/>
              <a:t>Продуманная игра в интенсивном и соревновательном режиме </a:t>
            </a:r>
            <a:r>
              <a:rPr lang="ru-RU" sz="2200" dirty="0" smtClean="0"/>
              <a:t>порождает </a:t>
            </a:r>
            <a:r>
              <a:rPr lang="ru-RU" sz="2200" dirty="0"/>
              <a:t>потребности в знаниях и умениях, которые необходимы для нее, и, следовательно, для имитируемой в ней деятельности. Это </a:t>
            </a:r>
            <a:r>
              <a:rPr lang="ru-RU" sz="2200" dirty="0" smtClean="0"/>
              <a:t>активно </a:t>
            </a:r>
            <a:r>
              <a:rPr lang="ru-RU" sz="2200" dirty="0"/>
              <a:t>побуждает обучающегося к образованию и самообразованию благодаря естественному переходу от игровой и познавательной </a:t>
            </a:r>
            <a:r>
              <a:rPr lang="ru-RU" sz="2200" dirty="0" smtClean="0"/>
              <a:t>мотивации </a:t>
            </a:r>
            <a:r>
              <a:rPr lang="ru-RU" sz="2200" dirty="0"/>
              <a:t>к мотивации профессиональной</a:t>
            </a:r>
            <a:r>
              <a:rPr lang="ru-RU" sz="2200" dirty="0" smtClean="0"/>
              <a:t>.</a:t>
            </a:r>
            <a:endParaRPr lang="ru-RU" sz="2200" dirty="0"/>
          </a:p>
        </p:txBody>
      </p:sp>
    </p:spTree>
  </p:cSld>
  <p:clrMapOvr>
    <a:masterClrMapping/>
  </p:clrMapOvr>
  <p:transition spd="med">
    <p:wipe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57242" y="71414"/>
            <a:ext cx="8443914" cy="939784"/>
          </a:xfrm>
        </p:spPr>
        <p:txBody>
          <a:bodyPr>
            <a:normAutofit fontScale="90000"/>
          </a:bodyPr>
          <a:lstStyle/>
          <a:p>
            <a:r>
              <a:rPr lang="ru-RU" sz="2800" dirty="0" smtClean="0"/>
              <a:t>Имитационная игра </a:t>
            </a:r>
            <a:r>
              <a:rPr lang="ru-RU" sz="2800" dirty="0"/>
              <a:t>может нести образовательный </a:t>
            </a:r>
            <a:r>
              <a:rPr lang="ru-RU" sz="2800" dirty="0" smtClean="0"/>
              <a:t>потенциал в </a:t>
            </a:r>
            <a:r>
              <a:rPr lang="ru-RU" sz="2800" dirty="0"/>
              <a:t>силу следующих факторов</a:t>
            </a:r>
          </a:p>
        </p:txBody>
      </p:sp>
      <p:sp>
        <p:nvSpPr>
          <p:cNvPr id="3" name="Содержимое 2"/>
          <p:cNvSpPr>
            <a:spLocks noGrp="1"/>
          </p:cNvSpPr>
          <p:nvPr>
            <p:ph sz="quarter" idx="1"/>
          </p:nvPr>
        </p:nvSpPr>
        <p:spPr>
          <a:xfrm>
            <a:off x="285720" y="1071546"/>
            <a:ext cx="8643998" cy="5500726"/>
          </a:xfrm>
        </p:spPr>
        <p:txBody>
          <a:bodyPr>
            <a:noAutofit/>
          </a:bodyPr>
          <a:lstStyle/>
          <a:p>
            <a:pPr>
              <a:buFont typeface="Wingdings" pitchFamily="2" charset="2"/>
              <a:buChar char="ü"/>
            </a:pPr>
            <a:r>
              <a:rPr lang="ru-RU" sz="2200" dirty="0" smtClean="0"/>
              <a:t>В игре </a:t>
            </a:r>
            <a:r>
              <a:rPr lang="ru-RU" sz="2200" dirty="0"/>
              <a:t>задуманное </a:t>
            </a:r>
            <a:r>
              <a:rPr lang="ru-RU" sz="2200" dirty="0" err="1"/>
              <a:t>тьютором</a:t>
            </a:r>
            <a:r>
              <a:rPr lang="ru-RU" sz="2200" dirty="0"/>
              <a:t> управление посредством ее правил естественно превращается в самоорганизацию и </a:t>
            </a:r>
            <a:r>
              <a:rPr lang="ru-RU" sz="2200" dirty="0" err="1" smtClean="0"/>
              <a:t>саморегуляцию</a:t>
            </a:r>
            <a:r>
              <a:rPr lang="ru-RU" sz="2200" dirty="0" smtClean="0"/>
              <a:t> </a:t>
            </a:r>
            <a:r>
              <a:rPr lang="ru-RU" sz="2200" dirty="0"/>
              <a:t>обучающихся, поскольку правила игры всегда «наказывают» проигрышем тех, кто их не выполняет. </a:t>
            </a:r>
          </a:p>
          <a:p>
            <a:pPr>
              <a:buFont typeface="Wingdings" pitchFamily="2" charset="2"/>
              <a:buChar char="ü"/>
            </a:pPr>
            <a:r>
              <a:rPr lang="ru-RU" sz="2200" dirty="0" smtClean="0"/>
              <a:t>Игра </a:t>
            </a:r>
            <a:r>
              <a:rPr lang="ru-RU" sz="2200" dirty="0"/>
              <a:t>естественно создает нужный для профессионального </a:t>
            </a:r>
            <a:r>
              <a:rPr lang="ru-RU" sz="2200" dirty="0" smtClean="0"/>
              <a:t>обучения </a:t>
            </a:r>
            <a:r>
              <a:rPr lang="ru-RU" sz="2200" dirty="0"/>
              <a:t>и образования контекст. </a:t>
            </a:r>
          </a:p>
          <a:p>
            <a:pPr>
              <a:buFont typeface="Wingdings" pitchFamily="2" charset="2"/>
              <a:buChar char="ü"/>
            </a:pPr>
            <a:r>
              <a:rPr lang="ru-RU" sz="2200" dirty="0" smtClean="0"/>
              <a:t>В </a:t>
            </a:r>
            <a:r>
              <a:rPr lang="ru-RU" sz="2200" dirty="0"/>
              <a:t>хорошей и развивающей игре всегда существует неопределенность, в условиях которой, смирившись с ней, вынуждены работать игроки. Любая «порция» новой информации и способ ее добычи обычно </a:t>
            </a:r>
            <a:r>
              <a:rPr lang="ru-RU" sz="2200" dirty="0" smtClean="0"/>
              <a:t>воспринимаются </a:t>
            </a:r>
            <a:r>
              <a:rPr lang="ru-RU" sz="2200" dirty="0"/>
              <a:t>игроками как освоенный шаг, то есть в игре </a:t>
            </a:r>
            <a:r>
              <a:rPr lang="ru-RU" sz="2200" dirty="0" smtClean="0"/>
              <a:t>информация </a:t>
            </a:r>
            <a:r>
              <a:rPr lang="ru-RU" sz="2200" dirty="0"/>
              <a:t>легче превращается в знание.</a:t>
            </a:r>
          </a:p>
          <a:p>
            <a:pPr>
              <a:buFont typeface="Wingdings" pitchFamily="2" charset="2"/>
              <a:buChar char="ü"/>
            </a:pPr>
            <a:r>
              <a:rPr lang="ru-RU" sz="2200" dirty="0" smtClean="0"/>
              <a:t>Игра </a:t>
            </a:r>
            <a:r>
              <a:rPr lang="ru-RU" sz="2200" dirty="0"/>
              <a:t>с обязательными выигрышами, проигрышами и </a:t>
            </a:r>
            <a:r>
              <a:rPr lang="ru-RU" sz="2200" dirty="0" smtClean="0"/>
              <a:t>эмоциональными </a:t>
            </a:r>
            <a:r>
              <a:rPr lang="ru-RU" sz="2200" dirty="0"/>
              <a:t>переживаниями не только учит, но и воспитывает. </a:t>
            </a:r>
          </a:p>
        </p:txBody>
      </p:sp>
    </p:spTree>
  </p:cSld>
  <p:clrMapOvr>
    <a:masterClrMapping/>
  </p:clrMapOvr>
  <p:transition spd="med">
    <p:wipe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p:txBody>
          <a:bodyPr>
            <a:normAutofit/>
          </a:bodyPr>
          <a:lstStyle/>
          <a:p>
            <a:r>
              <a:rPr lang="ru-RU" i="1" dirty="0" smtClean="0"/>
              <a:t>«Имитационная игра — это деятельность, воссоздающая в учебном процессе предметное и социальное содержание деятельности, моделируя характерные для нее отношения».</a:t>
            </a:r>
            <a:endParaRPr lang="ru-RU" dirty="0" smtClean="0"/>
          </a:p>
          <a:p>
            <a:pPr>
              <a:buNone/>
            </a:pPr>
            <a:r>
              <a:rPr lang="ru-RU" dirty="0" smtClean="0"/>
              <a:t>Получается, что развитие обучающихся в игре осуществляется благодаря следованию нормам двух типов:</a:t>
            </a:r>
          </a:p>
          <a:p>
            <a:pPr lvl="0"/>
            <a:r>
              <a:rPr lang="ru-RU" dirty="0" smtClean="0"/>
              <a:t>компетентным предметным действиям,</a:t>
            </a:r>
          </a:p>
          <a:p>
            <a:pPr lvl="0"/>
            <a:r>
              <a:rPr lang="ru-RU" dirty="0" smtClean="0"/>
              <a:t>принятым социальным отношениям.</a:t>
            </a:r>
          </a:p>
          <a:p>
            <a:endParaRPr lang="ru-RU" dirty="0"/>
          </a:p>
        </p:txBody>
      </p:sp>
    </p:spTree>
  </p:cSld>
  <p:clrMapOvr>
    <a:masterClrMapping/>
  </p:clrMapOvr>
  <p:transition spd="med">
    <p:wipe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Почему игра может быть эффективной формой образования?</a:t>
            </a:r>
            <a:endParaRPr lang="ru-RU" dirty="0"/>
          </a:p>
        </p:txBody>
      </p:sp>
      <p:sp>
        <p:nvSpPr>
          <p:cNvPr id="3" name="Содержимое 2"/>
          <p:cNvSpPr>
            <a:spLocks noGrp="1"/>
          </p:cNvSpPr>
          <p:nvPr>
            <p:ph sz="quarter" idx="1"/>
          </p:nvPr>
        </p:nvSpPr>
        <p:spPr>
          <a:xfrm>
            <a:off x="914400" y="1807840"/>
            <a:ext cx="7772400" cy="3493368"/>
          </a:xfrm>
        </p:spPr>
        <p:txBody>
          <a:bodyPr>
            <a:normAutofit/>
          </a:bodyPr>
          <a:lstStyle/>
          <a:p>
            <a:r>
              <a:rPr lang="ru-RU" dirty="0" smtClean="0"/>
              <a:t>При разработке и использовании игр </a:t>
            </a:r>
            <a:r>
              <a:rPr lang="ru-RU" dirty="0" smtClean="0"/>
              <a:t/>
            </a:r>
            <a:br>
              <a:rPr lang="ru-RU" dirty="0" smtClean="0"/>
            </a:br>
            <a:r>
              <a:rPr lang="ru-RU" dirty="0" smtClean="0"/>
              <a:t>в </a:t>
            </a:r>
            <a:r>
              <a:rPr lang="ru-RU" dirty="0" smtClean="0"/>
              <a:t>обучении можно опираться на то, что сам характер игровой среды, дух некоего соревнования или роли игроков вызывают у обучающихся естественны интерес к тому, что они делают, поднимают их эмоциональный уровень. Это быстро вовлекает их в диалогическое общение и взаимодействие. </a:t>
            </a:r>
            <a:endParaRPr lang="ru-RU" dirty="0"/>
          </a:p>
        </p:txBody>
      </p:sp>
    </p:spTree>
  </p:cSld>
  <p:clrMapOvr>
    <a:masterClrMapping/>
  </p:clrMapOvr>
  <p:transition spd="med">
    <p:wipe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Почему игра может быть эффективной формой образования?</a:t>
            </a:r>
            <a:endParaRPr lang="ru-RU" dirty="0"/>
          </a:p>
        </p:txBody>
      </p:sp>
      <p:sp>
        <p:nvSpPr>
          <p:cNvPr id="3" name="Содержимое 2"/>
          <p:cNvSpPr>
            <a:spLocks noGrp="1"/>
          </p:cNvSpPr>
          <p:nvPr>
            <p:ph sz="quarter" idx="1"/>
          </p:nvPr>
        </p:nvSpPr>
        <p:spPr/>
        <p:txBody>
          <a:bodyPr>
            <a:normAutofit/>
          </a:bodyPr>
          <a:lstStyle/>
          <a:p>
            <a:pPr lvl="0"/>
            <a:r>
              <a:rPr lang="ru-RU" dirty="0" smtClean="0"/>
              <a:t>В игре забывается то, что это учеба, что существенно облегчает работу </a:t>
            </a:r>
            <a:r>
              <a:rPr lang="ru-RU" dirty="0" err="1" smtClean="0"/>
              <a:t>тьютора</a:t>
            </a:r>
            <a:r>
              <a:rPr lang="ru-RU" dirty="0" smtClean="0"/>
              <a:t>. Игра, по сути, является деятельностью </a:t>
            </a:r>
            <a:r>
              <a:rPr lang="ru-RU" dirty="0" err="1" smtClean="0"/>
              <a:t>квазипрофессиональной</a:t>
            </a:r>
            <a:r>
              <a:rPr lang="ru-RU" dirty="0" smtClean="0"/>
              <a:t>, сочетая в себе учебу и труд, но в свободном и желанном для любой человеческой души контексте. И чем сильнее игра связана с профессиональной деятельностью, чем больше она похожа на нее, тем сильнее эффект обучения.</a:t>
            </a:r>
          </a:p>
          <a:p>
            <a:endParaRPr lang="ru-RU" dirty="0"/>
          </a:p>
        </p:txBody>
      </p:sp>
    </p:spTree>
  </p:cSld>
  <p:clrMapOvr>
    <a:masterClrMapping/>
  </p:clrMapOvr>
  <p:transition spd="med">
    <p:wipe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Почему игра может быть эффективной формой образования?</a:t>
            </a:r>
            <a:endParaRPr lang="ru-RU" dirty="0"/>
          </a:p>
        </p:txBody>
      </p:sp>
      <p:sp>
        <p:nvSpPr>
          <p:cNvPr id="3" name="Содержимое 2"/>
          <p:cNvSpPr>
            <a:spLocks noGrp="1"/>
          </p:cNvSpPr>
          <p:nvPr>
            <p:ph sz="quarter" idx="1"/>
          </p:nvPr>
        </p:nvSpPr>
        <p:spPr/>
        <p:txBody>
          <a:bodyPr>
            <a:normAutofit fontScale="77500" lnSpcReduction="20000"/>
          </a:bodyPr>
          <a:lstStyle/>
          <a:p>
            <a:pPr lvl="0"/>
            <a:r>
              <a:rPr lang="ru-RU" dirty="0" smtClean="0"/>
              <a:t>В игре можно создать такие условия, которые невозможны в других формах обучения:</a:t>
            </a:r>
          </a:p>
          <a:p>
            <a:pPr lvl="1"/>
            <a:r>
              <a:rPr lang="ru-RU" dirty="0" smtClean="0"/>
              <a:t>можно придумать такую игру, в которой обучающиеся увидят свою профессиональную ситуацию как разворачивающееся во времени и пространстве целое, ее составные части и условия, заключенную в ней проблему;</a:t>
            </a:r>
          </a:p>
          <a:p>
            <a:pPr lvl="1"/>
            <a:r>
              <a:rPr lang="ru-RU" dirty="0" smtClean="0"/>
              <a:t>в игре можно «проиграть» несколько разных средств и результатов решения профессиональных проблем без риска для профессиональной деятельности;</a:t>
            </a:r>
          </a:p>
          <a:p>
            <a:pPr lvl="1"/>
            <a:r>
              <a:rPr lang="ru-RU" dirty="0" smtClean="0"/>
              <a:t>игра позволяет реально вырабатывать или подбирать не просто решения, а действия, что существенно важнее для развития практических навыков;</a:t>
            </a:r>
          </a:p>
          <a:p>
            <a:pPr lvl="1"/>
            <a:r>
              <a:rPr lang="ru-RU" dirty="0" smtClean="0"/>
              <a:t>игра может быть в любой момент прервана и «осуждена». Иными словами, анализ и рефлексию игры можно проводить по шагам;</a:t>
            </a:r>
          </a:p>
          <a:p>
            <a:pPr lvl="1"/>
            <a:r>
              <a:rPr lang="ru-RU" dirty="0" smtClean="0"/>
              <a:t>в игре легче, чем в других формах обучения, создаются условия для коллективной деятельности благодаря хорошо продуманным ролям игроков.</a:t>
            </a:r>
          </a:p>
          <a:p>
            <a:endParaRPr lang="ru-RU" dirty="0"/>
          </a:p>
        </p:txBody>
      </p:sp>
    </p:spTree>
  </p:cSld>
  <p:clrMapOvr>
    <a:masterClrMapping/>
  </p:clrMapOvr>
  <p:transition spd="med">
    <p:wipe dir="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Какие учебные задачи решает игра?</a:t>
            </a:r>
            <a:endParaRPr lang="ru-RU" dirty="0"/>
          </a:p>
        </p:txBody>
      </p:sp>
      <p:sp>
        <p:nvSpPr>
          <p:cNvPr id="3" name="Содержимое 2"/>
          <p:cNvSpPr>
            <a:spLocks noGrp="1"/>
          </p:cNvSpPr>
          <p:nvPr>
            <p:ph sz="quarter" idx="1"/>
          </p:nvPr>
        </p:nvSpPr>
        <p:spPr/>
        <p:txBody>
          <a:bodyPr>
            <a:normAutofit lnSpcReduction="10000"/>
          </a:bodyPr>
          <a:lstStyle/>
          <a:p>
            <a:pPr lvl="0"/>
            <a:r>
              <a:rPr lang="ru-RU" dirty="0" smtClean="0"/>
              <a:t>приобретение как предметно-профессионального, так и социального опыта, в том числе опыта принятия индивидуальных и совместных решений;</a:t>
            </a:r>
          </a:p>
          <a:p>
            <a:pPr lvl="0"/>
            <a:r>
              <a:rPr lang="ru-RU" dirty="0" smtClean="0"/>
              <a:t>развитие профессионального теоретического и практического мышления;</a:t>
            </a:r>
          </a:p>
          <a:p>
            <a:pPr lvl="0"/>
            <a:r>
              <a:rPr lang="ru-RU" dirty="0" smtClean="0"/>
              <a:t>формирование познавательной мотивации, обеспечение условий появления профессиональной мотивации;</a:t>
            </a:r>
          </a:p>
          <a:p>
            <a:pPr lvl="0"/>
            <a:r>
              <a:rPr lang="ru-RU" dirty="0" smtClean="0"/>
              <a:t>«размораживание» мышления и поведения обучающихся в «тяжелые» моменты занятий.</a:t>
            </a:r>
          </a:p>
        </p:txBody>
      </p:sp>
    </p:spTree>
  </p:cSld>
  <p:clrMapOvr>
    <a:masterClrMapping/>
  </p:clrMapOvr>
  <p:transition spd="med">
    <p:wipe dir="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Структура игры</a:t>
            </a:r>
            <a:endParaRPr lang="ru-RU" dirty="0"/>
          </a:p>
        </p:txBody>
      </p:sp>
      <p:sp>
        <p:nvSpPr>
          <p:cNvPr id="3" name="Содержимое 2"/>
          <p:cNvSpPr>
            <a:spLocks noGrp="1"/>
          </p:cNvSpPr>
          <p:nvPr>
            <p:ph sz="quarter" idx="1"/>
          </p:nvPr>
        </p:nvSpPr>
        <p:spPr>
          <a:xfrm>
            <a:off x="457200" y="1600201"/>
            <a:ext cx="8229600" cy="1900237"/>
          </a:xfrm>
        </p:spPr>
        <p:txBody>
          <a:bodyPr>
            <a:normAutofit fontScale="62500" lnSpcReduction="20000"/>
          </a:bodyPr>
          <a:lstStyle/>
          <a:p>
            <a:pPr>
              <a:buNone/>
            </a:pPr>
            <a:r>
              <a:rPr lang="ru-RU" dirty="0"/>
              <a:t>В структуре </a:t>
            </a:r>
            <a:r>
              <a:rPr lang="ru-RU" dirty="0" smtClean="0"/>
              <a:t>имитационной </a:t>
            </a:r>
            <a:r>
              <a:rPr lang="ru-RU" dirty="0"/>
              <a:t>игры существуют две </a:t>
            </a:r>
            <a:r>
              <a:rPr lang="ru-RU" dirty="0" smtClean="0"/>
              <a:t>плоскости:</a:t>
            </a:r>
            <a:endParaRPr lang="ru-RU" dirty="0"/>
          </a:p>
          <a:p>
            <a:r>
              <a:rPr lang="ru-RU" i="1" dirty="0" smtClean="0"/>
              <a:t>Имитационная плоскость </a:t>
            </a:r>
            <a:r>
              <a:rPr lang="ru-RU" i="1" dirty="0"/>
              <a:t>— </a:t>
            </a:r>
            <a:r>
              <a:rPr lang="ru-RU" dirty="0"/>
              <a:t>то, что в игре уподобляется </a:t>
            </a:r>
            <a:r>
              <a:rPr lang="ru-RU" dirty="0" smtClean="0"/>
              <a:t>профессиональной </a:t>
            </a:r>
            <a:r>
              <a:rPr lang="ru-RU" dirty="0"/>
              <a:t>деятельности обучающихся и соответствует учебной задаче игры.</a:t>
            </a:r>
          </a:p>
          <a:p>
            <a:r>
              <a:rPr lang="ru-RU" i="1" dirty="0" smtClean="0"/>
              <a:t>Игровая </a:t>
            </a:r>
            <a:r>
              <a:rPr lang="ru-RU" i="1" dirty="0"/>
              <a:t>плоскость </a:t>
            </a:r>
            <a:r>
              <a:rPr lang="ru-RU" dirty="0"/>
              <a:t>— то, что создает ролевые отношения в игре и </a:t>
            </a:r>
            <a:r>
              <a:rPr lang="ru-RU" dirty="0" smtClean="0"/>
              <a:t>игровую </a:t>
            </a:r>
            <a:r>
              <a:rPr lang="ru-RU" dirty="0"/>
              <a:t>интригу.</a:t>
            </a:r>
          </a:p>
          <a:p>
            <a:pPr indent="0">
              <a:buNone/>
            </a:pPr>
            <a:r>
              <a:rPr lang="ru-RU" dirty="0"/>
              <a:t>Эти плоскости должны органически «накладываться» друг на друга, то есть соответствовать друг другу.</a:t>
            </a:r>
          </a:p>
          <a:p>
            <a:endParaRPr lang="ru-RU" dirty="0"/>
          </a:p>
        </p:txBody>
      </p:sp>
      <p:pic>
        <p:nvPicPr>
          <p:cNvPr id="4" name="Рисунок 3"/>
          <p:cNvPicPr/>
          <p:nvPr/>
        </p:nvPicPr>
        <p:blipFill>
          <a:blip r:embed="rId2" cstate="email"/>
          <a:srcRect/>
          <a:stretch>
            <a:fillRect/>
          </a:stretch>
        </p:blipFill>
        <p:spPr bwMode="auto">
          <a:xfrm>
            <a:off x="2357422" y="3786190"/>
            <a:ext cx="5072098" cy="2286016"/>
          </a:xfrm>
          <a:prstGeom prst="rect">
            <a:avLst/>
          </a:prstGeom>
          <a:noFill/>
          <a:ln w="9525">
            <a:noFill/>
            <a:miter lim="800000"/>
            <a:headEnd/>
            <a:tailEnd/>
          </a:ln>
        </p:spPr>
      </p:pic>
    </p:spTree>
  </p:cSld>
  <p:clrMapOvr>
    <a:masterClrMapping/>
  </p:clrMapOvr>
  <p:transition spd="med">
    <p:wipe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Имитационная плоскость</a:t>
            </a:r>
            <a:endParaRPr lang="ru-RU" dirty="0"/>
          </a:p>
        </p:txBody>
      </p:sp>
      <p:sp>
        <p:nvSpPr>
          <p:cNvPr id="3" name="Содержимое 2"/>
          <p:cNvSpPr>
            <a:spLocks noGrp="1"/>
          </p:cNvSpPr>
          <p:nvPr>
            <p:ph sz="quarter" idx="1"/>
          </p:nvPr>
        </p:nvSpPr>
        <p:spPr/>
        <p:txBody>
          <a:bodyPr>
            <a:normAutofit/>
          </a:bodyPr>
          <a:lstStyle/>
          <a:p>
            <a:pPr>
              <a:buNone/>
            </a:pPr>
            <a:r>
              <a:rPr lang="ru-RU" dirty="0" smtClean="0"/>
              <a:t>Строго говоря, имитационная плоскость отражает фрагмент профессиональной деятельности обучающихся, который, согласно программе обучения, отрабатывается в деловой игре. Эта плоскость получает свое воплощение в следующих блоках игры:</a:t>
            </a:r>
          </a:p>
          <a:p>
            <a:pPr lvl="0"/>
            <a:r>
              <a:rPr lang="ru-RU" dirty="0" smtClean="0"/>
              <a:t>учебные цели,</a:t>
            </a:r>
          </a:p>
          <a:p>
            <a:pPr lvl="0"/>
            <a:r>
              <a:rPr lang="ru-RU" dirty="0" smtClean="0"/>
              <a:t>предмет игры,</a:t>
            </a:r>
          </a:p>
          <a:p>
            <a:pPr lvl="0"/>
            <a:r>
              <a:rPr lang="ru-RU" dirty="0" smtClean="0"/>
              <a:t>структура взаимодействия участников,</a:t>
            </a:r>
          </a:p>
          <a:p>
            <a:pPr lvl="0"/>
            <a:r>
              <a:rPr lang="ru-RU" dirty="0" smtClean="0"/>
              <a:t>система оценивания.</a:t>
            </a:r>
          </a:p>
          <a:p>
            <a:endParaRPr lang="ru-RU" dirty="0" smtClean="0"/>
          </a:p>
          <a:p>
            <a:endParaRPr lang="ru-RU" dirty="0"/>
          </a:p>
        </p:txBody>
      </p:sp>
    </p:spTree>
  </p:cSld>
  <p:clrMapOvr>
    <a:masterClrMapping/>
  </p:clrMapOvr>
  <p:transition spd="med">
    <p:wipe dir="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Игровая плоскость</a:t>
            </a:r>
            <a:endParaRPr lang="ru-RU" dirty="0"/>
          </a:p>
        </p:txBody>
      </p:sp>
      <p:sp>
        <p:nvSpPr>
          <p:cNvPr id="3" name="Содержимое 2"/>
          <p:cNvSpPr>
            <a:spLocks noGrp="1"/>
          </p:cNvSpPr>
          <p:nvPr>
            <p:ph sz="quarter" idx="1"/>
          </p:nvPr>
        </p:nvSpPr>
        <p:spPr/>
        <p:txBody>
          <a:bodyPr>
            <a:normAutofit/>
          </a:bodyPr>
          <a:lstStyle/>
          <a:p>
            <a:pPr>
              <a:buNone/>
            </a:pPr>
            <a:r>
              <a:rPr lang="ru-RU" dirty="0" smtClean="0"/>
              <a:t>Игровая плоскость фактически является способом описания работы участников игры с имитационной плоскостью. Игровая плоскость воплощается в блоках:</a:t>
            </a:r>
          </a:p>
          <a:p>
            <a:pPr lvl="0"/>
            <a:r>
              <a:rPr lang="ru-RU" dirty="0" smtClean="0"/>
              <a:t>игровые цели,</a:t>
            </a:r>
          </a:p>
          <a:p>
            <a:pPr lvl="0"/>
            <a:r>
              <a:rPr lang="ru-RU" dirty="0" smtClean="0"/>
              <a:t>комплект ролей,</a:t>
            </a:r>
          </a:p>
          <a:p>
            <a:pPr lvl="0"/>
            <a:r>
              <a:rPr lang="ru-RU" dirty="0" smtClean="0"/>
              <a:t>функции игроков,</a:t>
            </a:r>
          </a:p>
          <a:p>
            <a:pPr lvl="0"/>
            <a:r>
              <a:rPr lang="ru-RU" dirty="0" smtClean="0"/>
              <a:t>сценарий,</a:t>
            </a:r>
          </a:p>
          <a:p>
            <a:pPr lvl="0"/>
            <a:r>
              <a:rPr lang="ru-RU" dirty="0" smtClean="0"/>
              <a:t>правила игры.</a:t>
            </a:r>
          </a:p>
          <a:p>
            <a:endParaRPr lang="ru-RU" dirty="0"/>
          </a:p>
        </p:txBody>
      </p:sp>
    </p:spTree>
  </p:cSld>
  <p:clrMapOvr>
    <a:masterClrMapping/>
  </p:clrMapOvr>
  <p:transition spd="med">
    <p:wipe dir="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58" y="214290"/>
            <a:ext cx="8229600" cy="642942"/>
          </a:xfrm>
        </p:spPr>
        <p:txBody>
          <a:bodyPr>
            <a:normAutofit/>
          </a:bodyPr>
          <a:lstStyle/>
          <a:p>
            <a:r>
              <a:rPr lang="ru-RU" sz="3200" dirty="0" smtClean="0"/>
              <a:t>Пример. «Аквариум»</a:t>
            </a:r>
            <a:endParaRPr lang="ru-RU" sz="3200" dirty="0"/>
          </a:p>
        </p:txBody>
      </p:sp>
      <p:pic>
        <p:nvPicPr>
          <p:cNvPr id="1026" name="Picture 2"/>
          <p:cNvPicPr>
            <a:picLocks noChangeAspect="1" noChangeArrowheads="1"/>
          </p:cNvPicPr>
          <p:nvPr/>
        </p:nvPicPr>
        <p:blipFill>
          <a:blip r:embed="rId3" cstate="email">
            <a:grayscl/>
            <a:lum bright="-10000" contrast="10000"/>
          </a:blip>
          <a:srcRect/>
          <a:stretch>
            <a:fillRect/>
          </a:stretch>
        </p:blipFill>
        <p:spPr bwMode="auto">
          <a:xfrm>
            <a:off x="5929322" y="1928802"/>
            <a:ext cx="2835181" cy="3571900"/>
          </a:xfrm>
          <a:prstGeom prst="rect">
            <a:avLst/>
          </a:prstGeom>
          <a:noFill/>
        </p:spPr>
      </p:pic>
      <p:sp>
        <p:nvSpPr>
          <p:cNvPr id="5" name="Прямоугольник 4"/>
          <p:cNvSpPr/>
          <p:nvPr/>
        </p:nvSpPr>
        <p:spPr>
          <a:xfrm>
            <a:off x="571472" y="857232"/>
            <a:ext cx="5357850" cy="5632311"/>
          </a:xfrm>
          <a:prstGeom prst="rect">
            <a:avLst/>
          </a:prstGeom>
        </p:spPr>
        <p:txBody>
          <a:bodyPr wrap="square">
            <a:spAutoFit/>
          </a:bodyPr>
          <a:lstStyle/>
          <a:p>
            <a:pPr marL="144000" indent="0">
              <a:buNone/>
            </a:pPr>
            <a:r>
              <a:rPr lang="ru-RU" sz="2000" dirty="0" smtClean="0"/>
              <a:t>«Аквариум – один из вариантов игры, используемых </a:t>
            </a:r>
            <a:r>
              <a:rPr lang="ru-RU" sz="2000" dirty="0" err="1" smtClean="0"/>
              <a:t>тьюторами</a:t>
            </a:r>
            <a:r>
              <a:rPr lang="ru-RU" sz="2000" dirty="0" smtClean="0"/>
              <a:t> для отработки техник принятия решений и управления командами, выглядит таким образом: группа обучающихся делится на две подгруппы, которым назначаются такие роли: «решатели» и «наблюдатели». Первые осуществляют некую деятельность, связанную с принятием какого-то группового решения. Это может быть решение по поводу специального предмета или по поводу любого, лучше даже шутливого решения. «Наблюдатели» наблюдают за действиями «решателей» подобно тому, как мы наблюдаем обитателей аквариума. По некоторым правилам «наблюдатели» могут вмешиваться в деятельность «решателей».</a:t>
            </a:r>
            <a:endParaRPr lang="ru-RU" sz="2000" dirty="0"/>
          </a:p>
        </p:txBody>
      </p:sp>
    </p:spTree>
  </p:cSld>
  <p:clrMapOvr>
    <a:masterClrMapping/>
  </p:clrMapOvr>
  <p:transition spd="med">
    <p:wipe dir="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Принципы имитационной игры</a:t>
            </a:r>
            <a:endParaRPr lang="ru-RU" dirty="0"/>
          </a:p>
        </p:txBody>
      </p:sp>
      <p:sp>
        <p:nvSpPr>
          <p:cNvPr id="3" name="Содержимое 2"/>
          <p:cNvSpPr>
            <a:spLocks noGrp="1"/>
          </p:cNvSpPr>
          <p:nvPr>
            <p:ph sz="quarter" idx="1"/>
          </p:nvPr>
        </p:nvSpPr>
        <p:spPr/>
        <p:txBody>
          <a:bodyPr>
            <a:normAutofit/>
          </a:bodyPr>
          <a:lstStyle/>
          <a:p>
            <a:pPr indent="0">
              <a:buNone/>
            </a:pPr>
            <a:r>
              <a:rPr lang="ru-RU" dirty="0"/>
              <a:t>В «устройстве» хороших </a:t>
            </a:r>
            <a:r>
              <a:rPr lang="ru-RU" dirty="0" smtClean="0"/>
              <a:t>имитационных </a:t>
            </a:r>
            <a:r>
              <a:rPr lang="ru-RU" dirty="0"/>
              <a:t>игр можно</a:t>
            </a:r>
            <a:r>
              <a:rPr lang="ru-RU" b="1" dirty="0"/>
              <a:t> </a:t>
            </a:r>
            <a:r>
              <a:rPr lang="ru-RU" dirty="0"/>
              <a:t>найти воплощение нескольких </a:t>
            </a:r>
            <a:r>
              <a:rPr lang="ru-RU" dirty="0" smtClean="0"/>
              <a:t>принципов. </a:t>
            </a:r>
            <a:r>
              <a:rPr lang="ru-RU" dirty="0"/>
              <a:t>Будем рассматривать их как</a:t>
            </a:r>
            <a:r>
              <a:rPr lang="ru-RU" b="1" dirty="0"/>
              <a:t> </a:t>
            </a:r>
            <a:r>
              <a:rPr lang="ru-RU" dirty="0"/>
              <a:t>правила </a:t>
            </a:r>
            <a:r>
              <a:rPr lang="ru-RU" dirty="0" smtClean="0"/>
              <a:t>имитационной </a:t>
            </a:r>
            <a:r>
              <a:rPr lang="ru-RU" dirty="0"/>
              <a:t>игры. Их </a:t>
            </a:r>
            <a:r>
              <a:rPr lang="ru-RU" dirty="0" smtClean="0"/>
              <a:t>несколько:</a:t>
            </a:r>
            <a:endParaRPr lang="ru-RU" dirty="0"/>
          </a:p>
          <a:p>
            <a:pPr lvl="0"/>
            <a:r>
              <a:rPr lang="ru-RU" dirty="0"/>
              <a:t>правило предметной конкретности;</a:t>
            </a:r>
          </a:p>
          <a:p>
            <a:pPr lvl="0"/>
            <a:r>
              <a:rPr lang="ru-RU" dirty="0"/>
              <a:t>правило самообучения;</a:t>
            </a:r>
          </a:p>
          <a:p>
            <a:pPr lvl="0"/>
            <a:r>
              <a:rPr lang="ru-RU" dirty="0"/>
              <a:t>правило </a:t>
            </a:r>
            <a:r>
              <a:rPr lang="ru-RU" dirty="0" err="1"/>
              <a:t>проблемности</a:t>
            </a:r>
            <a:r>
              <a:rPr lang="ru-RU" dirty="0"/>
              <a:t>;</a:t>
            </a:r>
          </a:p>
          <a:p>
            <a:pPr lvl="0"/>
            <a:r>
              <a:rPr lang="ru-RU" dirty="0"/>
              <a:t>правило коллективности;</a:t>
            </a:r>
          </a:p>
          <a:p>
            <a:pPr lvl="0"/>
            <a:r>
              <a:rPr lang="ru-RU" dirty="0"/>
              <a:t>правило ролевого диалога;</a:t>
            </a:r>
          </a:p>
          <a:p>
            <a:pPr lvl="0"/>
            <a:r>
              <a:rPr lang="ru-RU" dirty="0"/>
              <a:t>правило </a:t>
            </a:r>
            <a:r>
              <a:rPr lang="ru-RU" dirty="0" err="1"/>
              <a:t>двуплановости</a:t>
            </a:r>
            <a:r>
              <a:rPr lang="ru-RU" dirty="0"/>
              <a:t> целей.</a:t>
            </a:r>
          </a:p>
          <a:p>
            <a:endParaRPr lang="ru-RU" dirty="0"/>
          </a:p>
        </p:txBody>
      </p:sp>
      <p:pic>
        <p:nvPicPr>
          <p:cNvPr id="4" name="Рисунок 3"/>
          <p:cNvPicPr/>
          <p:nvPr/>
        </p:nvPicPr>
        <p:blipFill>
          <a:blip r:embed="rId2" cstate="email"/>
          <a:srcRect/>
          <a:stretch>
            <a:fillRect/>
          </a:stretch>
        </p:blipFill>
        <p:spPr bwMode="auto">
          <a:xfrm>
            <a:off x="6072198" y="3714752"/>
            <a:ext cx="2577784" cy="1785950"/>
          </a:xfrm>
          <a:prstGeom prst="rect">
            <a:avLst/>
          </a:prstGeom>
          <a:noFill/>
          <a:ln w="9525">
            <a:noFill/>
            <a:miter lim="800000"/>
            <a:headEnd/>
            <a:tailEnd/>
          </a:ln>
        </p:spPr>
      </p:pic>
    </p:spTree>
  </p:cSld>
  <p:clrMapOvr>
    <a:masterClrMapping/>
  </p:clrMapOvr>
  <p:transition spd="med">
    <p:wipe dir="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Принцип предметной конкретности</a:t>
            </a:r>
            <a:endParaRPr lang="ru-RU" dirty="0"/>
          </a:p>
        </p:txBody>
      </p:sp>
      <p:sp>
        <p:nvSpPr>
          <p:cNvPr id="3" name="Содержимое 2"/>
          <p:cNvSpPr>
            <a:spLocks noGrp="1"/>
          </p:cNvSpPr>
          <p:nvPr>
            <p:ph sz="quarter" idx="1"/>
          </p:nvPr>
        </p:nvSpPr>
        <p:spPr>
          <a:xfrm>
            <a:off x="857224" y="1857364"/>
            <a:ext cx="7772400" cy="2266952"/>
          </a:xfrm>
        </p:spPr>
        <p:txBody>
          <a:bodyPr/>
          <a:lstStyle/>
          <a:p>
            <a:pPr indent="0">
              <a:buNone/>
            </a:pPr>
            <a:r>
              <a:rPr lang="ru-RU" dirty="0" smtClean="0"/>
              <a:t>означает</a:t>
            </a:r>
            <a:r>
              <a:rPr lang="ru-RU" dirty="0"/>
              <a:t>, что содержание </a:t>
            </a:r>
            <a:r>
              <a:rPr lang="ru-RU" dirty="0" smtClean="0"/>
              <a:t>игры </a:t>
            </a:r>
            <a:r>
              <a:rPr lang="ru-RU" dirty="0"/>
              <a:t>должно </a:t>
            </a:r>
            <a:r>
              <a:rPr lang="ru-RU" dirty="0" smtClean="0"/>
              <a:t>выстраиваться </a:t>
            </a:r>
            <a:r>
              <a:rPr lang="ru-RU" dirty="0"/>
              <a:t>и имитировать реальные фрагменты </a:t>
            </a:r>
            <a:r>
              <a:rPr lang="ru-RU" dirty="0" smtClean="0"/>
              <a:t>будущей профессиональной </a:t>
            </a:r>
            <a:r>
              <a:rPr lang="ru-RU" dirty="0"/>
              <a:t>деятельности обучающихся или</a:t>
            </a:r>
            <a:r>
              <a:rPr lang="ru-RU" b="1" dirty="0"/>
              <a:t> </a:t>
            </a:r>
            <a:r>
              <a:rPr lang="ru-RU" dirty="0"/>
              <a:t>тех предметов, на освоение </a:t>
            </a:r>
            <a:r>
              <a:rPr lang="ru-RU" dirty="0" smtClean="0"/>
              <a:t>которых </a:t>
            </a:r>
            <a:r>
              <a:rPr lang="ru-RU" dirty="0"/>
              <a:t>она нацелена.</a:t>
            </a:r>
          </a:p>
        </p:txBody>
      </p:sp>
    </p:spTree>
  </p:cSld>
  <p:clrMapOvr>
    <a:masterClrMapping/>
  </p:clrMapOvr>
  <p:transition spd="med">
    <p:wipe dir="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Принцип самообучения</a:t>
            </a:r>
            <a:endParaRPr lang="ru-RU" dirty="0"/>
          </a:p>
        </p:txBody>
      </p:sp>
      <p:sp>
        <p:nvSpPr>
          <p:cNvPr id="3" name="Содержимое 2"/>
          <p:cNvSpPr>
            <a:spLocks noGrp="1"/>
          </p:cNvSpPr>
          <p:nvPr>
            <p:ph sz="quarter" idx="1"/>
          </p:nvPr>
        </p:nvSpPr>
        <p:spPr>
          <a:xfrm>
            <a:off x="928662" y="1785926"/>
            <a:ext cx="7772400" cy="2338390"/>
          </a:xfrm>
        </p:spPr>
        <p:txBody>
          <a:bodyPr/>
          <a:lstStyle/>
          <a:p>
            <a:pPr indent="0">
              <a:buNone/>
            </a:pPr>
            <a:r>
              <a:rPr lang="ru-RU" dirty="0" smtClean="0"/>
              <a:t>означает</a:t>
            </a:r>
            <a:r>
              <a:rPr lang="ru-RU" dirty="0"/>
              <a:t>, что </a:t>
            </a:r>
            <a:r>
              <a:rPr lang="ru-RU" dirty="0" err="1"/>
              <a:t>тьютор</a:t>
            </a:r>
            <a:r>
              <a:rPr lang="ru-RU" dirty="0"/>
              <a:t> </a:t>
            </a:r>
            <a:r>
              <a:rPr lang="ru-RU" dirty="0" smtClean="0"/>
              <a:t>– </a:t>
            </a:r>
            <a:r>
              <a:rPr lang="ru-RU" dirty="0"/>
              <a:t>разработчик </a:t>
            </a:r>
            <a:r>
              <a:rPr lang="ru-RU" dirty="0" smtClean="0"/>
              <a:t/>
            </a:r>
            <a:br>
              <a:rPr lang="ru-RU" dirty="0" smtClean="0"/>
            </a:br>
            <a:r>
              <a:rPr lang="ru-RU" dirty="0" smtClean="0"/>
              <a:t>и руководитель </a:t>
            </a:r>
            <a:r>
              <a:rPr lang="ru-RU" dirty="0"/>
              <a:t>деловой игры </a:t>
            </a:r>
            <a:r>
              <a:rPr lang="ru-RU" dirty="0" smtClean="0"/>
              <a:t>– </a:t>
            </a:r>
            <a:r>
              <a:rPr lang="ru-RU" dirty="0"/>
              <a:t>должен видеть ее только в контексте </a:t>
            </a:r>
            <a:r>
              <a:rPr lang="ru-RU" dirty="0" smtClean="0"/>
              <a:t>обучения. </a:t>
            </a:r>
          </a:p>
          <a:p>
            <a:pPr indent="0">
              <a:buNone/>
            </a:pPr>
            <a:r>
              <a:rPr lang="ru-RU" dirty="0" smtClean="0"/>
              <a:t>Это </a:t>
            </a:r>
            <a:r>
              <a:rPr lang="ru-RU" dirty="0"/>
              <a:t>означает, что вся игра как целое имеет смысл только вместе с </a:t>
            </a:r>
            <a:r>
              <a:rPr lang="ru-RU" dirty="0" smtClean="0"/>
              <a:t>рефлексией </a:t>
            </a:r>
            <a:r>
              <a:rPr lang="ru-RU" dirty="0"/>
              <a:t>ее хода.</a:t>
            </a:r>
          </a:p>
        </p:txBody>
      </p:sp>
    </p:spTree>
  </p:cSld>
  <p:clrMapOvr>
    <a:masterClrMapping/>
  </p:clrMapOvr>
  <p:transition spd="med">
    <p:wipe dir="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Принцип </a:t>
            </a:r>
            <a:r>
              <a:rPr lang="ru-RU" dirty="0" err="1" smtClean="0"/>
              <a:t>проблемности</a:t>
            </a:r>
            <a:endParaRPr lang="ru-RU" dirty="0"/>
          </a:p>
        </p:txBody>
      </p:sp>
      <p:sp>
        <p:nvSpPr>
          <p:cNvPr id="3" name="Содержимое 2"/>
          <p:cNvSpPr>
            <a:spLocks noGrp="1"/>
          </p:cNvSpPr>
          <p:nvPr>
            <p:ph sz="quarter" idx="1"/>
          </p:nvPr>
        </p:nvSpPr>
        <p:spPr>
          <a:xfrm>
            <a:off x="457200" y="1600201"/>
            <a:ext cx="8472518" cy="4329130"/>
          </a:xfrm>
        </p:spPr>
        <p:txBody>
          <a:bodyPr>
            <a:normAutofit/>
          </a:bodyPr>
          <a:lstStyle/>
          <a:p>
            <a:pPr indent="0">
              <a:buNone/>
            </a:pPr>
            <a:r>
              <a:rPr lang="ru-RU" sz="2200" dirty="0" smtClean="0"/>
              <a:t>означает</a:t>
            </a:r>
            <a:r>
              <a:rPr lang="ru-RU" sz="2200" dirty="0"/>
              <a:t>, что разработчик закладывает в игру </a:t>
            </a:r>
            <a:r>
              <a:rPr lang="ru-RU" sz="2200" dirty="0" smtClean="0"/>
              <a:t>описание </a:t>
            </a:r>
            <a:r>
              <a:rPr lang="ru-RU" sz="2200" dirty="0"/>
              <a:t>конкретных, всегда вероятностных ситуаций профессиональной деятельности. Они могут содержать </a:t>
            </a:r>
            <a:r>
              <a:rPr lang="ru-RU" sz="2200" dirty="0" smtClean="0"/>
              <a:t>противоречивые</a:t>
            </a:r>
            <a:r>
              <a:rPr lang="ru-RU" sz="2200" dirty="0"/>
              <a:t>, избыточные или неверные данные, </a:t>
            </a:r>
            <a:r>
              <a:rPr lang="ru-RU" sz="2200" dirty="0" smtClean="0"/>
              <a:t>взаимоисключающие альтернативы</a:t>
            </a:r>
            <a:r>
              <a:rPr lang="ru-RU" sz="2200" dirty="0"/>
              <a:t>, требования действовать в соответствии со сложным критерием или несколькими критериями и т. п. </a:t>
            </a:r>
            <a:endParaRPr lang="ru-RU" sz="2200" dirty="0" smtClean="0"/>
          </a:p>
          <a:p>
            <a:pPr indent="0">
              <a:buNone/>
            </a:pPr>
            <a:r>
              <a:rPr lang="ru-RU" sz="2200" dirty="0" smtClean="0"/>
              <a:t>В </a:t>
            </a:r>
            <a:r>
              <a:rPr lang="ru-RU" sz="2200" dirty="0"/>
              <a:t>процессе игры обучающийся </a:t>
            </a:r>
            <a:r>
              <a:rPr lang="ru-RU" sz="2200" dirty="0" smtClean="0"/>
              <a:t>должен </a:t>
            </a:r>
            <a:r>
              <a:rPr lang="ru-RU" sz="2200" dirty="0"/>
              <a:t>проанализировать эти ситуации, определить проблему, перевести ее в задачный вид, разработать способы и средства ее решения, принять само решение и убедить других в его правильности, осуществить </a:t>
            </a:r>
            <a:r>
              <a:rPr lang="ru-RU" sz="2200" dirty="0" smtClean="0"/>
              <a:t>соответствующие </a:t>
            </a:r>
            <a:r>
              <a:rPr lang="ru-RU" sz="2200" dirty="0"/>
              <a:t>практические действия.</a:t>
            </a:r>
          </a:p>
          <a:p>
            <a:pPr indent="0">
              <a:buNone/>
            </a:pPr>
            <a:endParaRPr lang="ru-RU" sz="2200" dirty="0"/>
          </a:p>
        </p:txBody>
      </p:sp>
    </p:spTree>
  </p:cSld>
  <p:clrMapOvr>
    <a:masterClrMapping/>
  </p:clrMapOvr>
  <p:transition spd="med">
    <p:wipe dir="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Принцип коллективности</a:t>
            </a:r>
            <a:endParaRPr lang="ru-RU" dirty="0"/>
          </a:p>
        </p:txBody>
      </p:sp>
      <p:sp>
        <p:nvSpPr>
          <p:cNvPr id="3" name="Содержимое 2"/>
          <p:cNvSpPr>
            <a:spLocks noGrp="1"/>
          </p:cNvSpPr>
          <p:nvPr>
            <p:ph sz="quarter" idx="1"/>
          </p:nvPr>
        </p:nvSpPr>
        <p:spPr/>
        <p:txBody>
          <a:bodyPr>
            <a:normAutofit fontScale="92500" lnSpcReduction="20000"/>
          </a:bodyPr>
          <a:lstStyle/>
          <a:p>
            <a:pPr indent="0">
              <a:buNone/>
            </a:pPr>
            <a:r>
              <a:rPr lang="ru-RU" dirty="0" smtClean="0"/>
              <a:t>означает</a:t>
            </a:r>
            <a:r>
              <a:rPr lang="ru-RU" dirty="0"/>
              <a:t>, что </a:t>
            </a:r>
            <a:r>
              <a:rPr lang="ru-RU" dirty="0" smtClean="0"/>
              <a:t>игра – </a:t>
            </a:r>
            <a:r>
              <a:rPr lang="ru-RU" dirty="0"/>
              <a:t>это работа двух </a:t>
            </a:r>
            <a:r>
              <a:rPr lang="ru-RU" dirty="0" smtClean="0"/>
              <a:t>или </a:t>
            </a:r>
            <a:r>
              <a:rPr lang="ru-RU" dirty="0"/>
              <a:t>большего числа участников, вступающих в общение и взаимодействие. Это предполагает, конечно, и индивидуальную работу в игре и до игры, </a:t>
            </a:r>
            <a:r>
              <a:rPr lang="ru-RU" dirty="0" smtClean="0"/>
              <a:t>делая </a:t>
            </a:r>
            <a:r>
              <a:rPr lang="ru-RU" dirty="0"/>
              <a:t>самостоятельную работу обучающихся осмысленной и личностно </a:t>
            </a:r>
            <a:r>
              <a:rPr lang="ru-RU" dirty="0" smtClean="0"/>
              <a:t>значимой</a:t>
            </a:r>
            <a:r>
              <a:rPr lang="ru-RU" dirty="0"/>
              <a:t>.</a:t>
            </a:r>
          </a:p>
          <a:p>
            <a:pPr indent="0">
              <a:buNone/>
            </a:pPr>
            <a:r>
              <a:rPr lang="ru-RU" dirty="0"/>
              <a:t>Совместная деятельность в </a:t>
            </a:r>
            <a:r>
              <a:rPr lang="ru-RU" dirty="0" smtClean="0"/>
              <a:t>игре </a:t>
            </a:r>
            <a:r>
              <a:rPr lang="ru-RU" dirty="0"/>
              <a:t>осуществляется в форме </a:t>
            </a:r>
            <a:r>
              <a:rPr lang="ru-RU" dirty="0" smtClean="0"/>
              <a:t>ролевого </a:t>
            </a:r>
            <a:r>
              <a:rPr lang="ru-RU" dirty="0"/>
              <a:t>взаимодействия участников, действующих в соответствии со </a:t>
            </a:r>
            <a:r>
              <a:rPr lang="ru-RU" cap="small" dirty="0" smtClean="0"/>
              <a:t>своими </a:t>
            </a:r>
            <a:r>
              <a:rPr lang="ru-RU" dirty="0" smtClean="0"/>
              <a:t>«должностными</a:t>
            </a:r>
            <a:r>
              <a:rPr lang="ru-RU" dirty="0"/>
              <a:t>» функциями, интересами, правилами и нормами. Это </a:t>
            </a:r>
            <a:r>
              <a:rPr lang="ru-RU" dirty="0" smtClean="0"/>
              <a:t>необходимые </a:t>
            </a:r>
            <a:r>
              <a:rPr lang="ru-RU" dirty="0"/>
              <a:t>условия развертывания игры и обретения будущим </a:t>
            </a:r>
            <a:r>
              <a:rPr lang="ru-RU" dirty="0" smtClean="0"/>
              <a:t>специалистом </a:t>
            </a:r>
            <a:r>
              <a:rPr lang="ru-RU" dirty="0"/>
              <a:t>своей предметной и социальной компетентности.</a:t>
            </a:r>
          </a:p>
        </p:txBody>
      </p:sp>
    </p:spTree>
  </p:cSld>
  <p:clrMapOvr>
    <a:masterClrMapping/>
  </p:clrMapOvr>
  <p:transition spd="med">
    <p:wipe dir="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Принцип ролевого диалога</a:t>
            </a:r>
            <a:endParaRPr lang="ru-RU" dirty="0"/>
          </a:p>
        </p:txBody>
      </p:sp>
      <p:sp>
        <p:nvSpPr>
          <p:cNvPr id="3" name="Содержимое 2"/>
          <p:cNvSpPr>
            <a:spLocks noGrp="1"/>
          </p:cNvSpPr>
          <p:nvPr>
            <p:ph sz="quarter" idx="1"/>
          </p:nvPr>
        </p:nvSpPr>
        <p:spPr>
          <a:xfrm>
            <a:off x="785786" y="1714488"/>
            <a:ext cx="7772400" cy="3714776"/>
          </a:xfrm>
        </p:spPr>
        <p:txBody>
          <a:bodyPr>
            <a:normAutofit lnSpcReduction="10000"/>
          </a:bodyPr>
          <a:lstStyle/>
          <a:p>
            <a:pPr indent="0">
              <a:buNone/>
            </a:pPr>
            <a:r>
              <a:rPr lang="ru-RU" dirty="0"/>
              <a:t>В соответствии с </a:t>
            </a:r>
            <a:r>
              <a:rPr lang="ru-RU" dirty="0" smtClean="0"/>
              <a:t>этим принципом, </a:t>
            </a:r>
            <a:r>
              <a:rPr lang="ru-RU" dirty="0"/>
              <a:t>каждый участник игры не только имеет право, но и обязан высказывать свою точку зрения, свое </a:t>
            </a:r>
            <a:r>
              <a:rPr lang="ru-RU" dirty="0" smtClean="0"/>
              <a:t>отношение </a:t>
            </a:r>
            <a:r>
              <a:rPr lang="ru-RU" dirty="0"/>
              <a:t>по всем вопросам, возникающим </a:t>
            </a:r>
            <a:r>
              <a:rPr lang="ru-RU" dirty="0" smtClean="0"/>
              <a:t/>
            </a:r>
            <a:br>
              <a:rPr lang="ru-RU" dirty="0" smtClean="0"/>
            </a:br>
            <a:r>
              <a:rPr lang="ru-RU" dirty="0" smtClean="0"/>
              <a:t>в </a:t>
            </a:r>
            <a:r>
              <a:rPr lang="ru-RU" dirty="0"/>
              <a:t>игре. </a:t>
            </a:r>
            <a:endParaRPr lang="ru-RU" dirty="0" smtClean="0"/>
          </a:p>
          <a:p>
            <a:pPr indent="0">
              <a:buNone/>
            </a:pPr>
            <a:r>
              <a:rPr lang="ru-RU" dirty="0" smtClean="0"/>
              <a:t/>
            </a:r>
            <a:br>
              <a:rPr lang="ru-RU" dirty="0" smtClean="0"/>
            </a:br>
            <a:r>
              <a:rPr lang="ru-RU" dirty="0" smtClean="0"/>
              <a:t>Диалог </a:t>
            </a:r>
            <a:r>
              <a:rPr lang="ru-RU" dirty="0"/>
              <a:t>является </a:t>
            </a:r>
            <a:r>
              <a:rPr lang="ru-RU" dirty="0" smtClean="0"/>
              <a:t>необходимым </a:t>
            </a:r>
            <a:r>
              <a:rPr lang="ru-RU" dirty="0"/>
              <a:t>условием уяснения позиций партнеров, подготовки </a:t>
            </a:r>
            <a:r>
              <a:rPr lang="ru-RU" dirty="0" smtClean="0"/>
              <a:t/>
            </a:r>
            <a:br>
              <a:rPr lang="ru-RU" dirty="0" smtClean="0"/>
            </a:br>
            <a:r>
              <a:rPr lang="ru-RU" dirty="0" smtClean="0"/>
              <a:t>и </a:t>
            </a:r>
            <a:r>
              <a:rPr lang="ru-RU" dirty="0"/>
              <a:t>принятия </a:t>
            </a:r>
            <a:r>
              <a:rPr lang="ru-RU" dirty="0" smtClean="0"/>
              <a:t>согласованных </a:t>
            </a:r>
            <a:r>
              <a:rPr lang="ru-RU" dirty="0"/>
              <a:t>решений.</a:t>
            </a:r>
          </a:p>
        </p:txBody>
      </p:sp>
    </p:spTree>
  </p:cSld>
  <p:clrMapOvr>
    <a:masterClrMapping/>
  </p:clrMapOvr>
  <p:transition spd="med">
    <p:wipe dir="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4638"/>
            <a:ext cx="7772400" cy="796908"/>
          </a:xfrm>
        </p:spPr>
        <p:txBody>
          <a:bodyPr>
            <a:normAutofit/>
          </a:bodyPr>
          <a:lstStyle/>
          <a:p>
            <a:r>
              <a:rPr lang="ru-RU" dirty="0" smtClean="0"/>
              <a:t>Принцип </a:t>
            </a:r>
            <a:r>
              <a:rPr lang="ru-RU" dirty="0" err="1" smtClean="0"/>
              <a:t>двуплановости</a:t>
            </a:r>
            <a:endParaRPr lang="ru-RU" dirty="0"/>
          </a:p>
        </p:txBody>
      </p:sp>
      <p:sp>
        <p:nvSpPr>
          <p:cNvPr id="3" name="Содержимое 2"/>
          <p:cNvSpPr>
            <a:spLocks noGrp="1"/>
          </p:cNvSpPr>
          <p:nvPr>
            <p:ph sz="quarter" idx="1"/>
          </p:nvPr>
        </p:nvSpPr>
        <p:spPr>
          <a:xfrm>
            <a:off x="214282" y="1285860"/>
            <a:ext cx="8715436" cy="5357826"/>
          </a:xfrm>
        </p:spPr>
        <p:txBody>
          <a:bodyPr>
            <a:noAutofit/>
          </a:bodyPr>
          <a:lstStyle/>
          <a:p>
            <a:pPr indent="0">
              <a:buNone/>
            </a:pPr>
            <a:r>
              <a:rPr lang="ru-RU" sz="2000" dirty="0"/>
              <a:t>Принцип </a:t>
            </a:r>
            <a:r>
              <a:rPr lang="ru-RU" sz="2000" dirty="0" err="1"/>
              <a:t>двуплановости</a:t>
            </a:r>
            <a:r>
              <a:rPr lang="ru-RU" sz="2000" dirty="0"/>
              <a:t> целей деловой игры означает, что </a:t>
            </a:r>
            <a:r>
              <a:rPr lang="ru-RU" sz="2000" dirty="0" smtClean="0"/>
              <a:t/>
            </a:r>
            <a:br>
              <a:rPr lang="ru-RU" sz="2000" dirty="0" smtClean="0"/>
            </a:br>
            <a:r>
              <a:rPr lang="ru-RU" sz="2000" dirty="0" smtClean="0"/>
              <a:t>в </a:t>
            </a:r>
            <a:r>
              <a:rPr lang="ru-RU" sz="2000" dirty="0"/>
              <a:t>ней следует различать цели двух видов:</a:t>
            </a:r>
          </a:p>
          <a:p>
            <a:pPr lvl="0"/>
            <a:r>
              <a:rPr lang="ru-RU" sz="2000" dirty="0"/>
              <a:t>игровые,</a:t>
            </a:r>
          </a:p>
          <a:p>
            <a:pPr lvl="0"/>
            <a:r>
              <a:rPr lang="ru-RU" sz="2000" dirty="0"/>
              <a:t>педагогические, или учебные цели.</a:t>
            </a:r>
          </a:p>
          <a:p>
            <a:pPr indent="0">
              <a:buNone/>
            </a:pPr>
            <a:endParaRPr lang="ru-RU" sz="2000" dirty="0" smtClean="0"/>
          </a:p>
          <a:p>
            <a:pPr indent="0">
              <a:buNone/>
            </a:pPr>
            <a:r>
              <a:rPr lang="ru-RU" sz="2000" b="1" i="1" dirty="0" smtClean="0"/>
              <a:t>Игровые </a:t>
            </a:r>
            <a:r>
              <a:rPr lang="ru-RU" sz="2000" b="1" i="1" dirty="0"/>
              <a:t>цели </a:t>
            </a:r>
            <a:r>
              <a:rPr lang="ru-RU" sz="2000" dirty="0"/>
              <a:t>чаще всего задаются в виде «платежной матрицы» — </a:t>
            </a:r>
            <a:r>
              <a:rPr lang="ru-RU" sz="2000" dirty="0" smtClean="0"/>
              <a:t>начисления </a:t>
            </a:r>
            <a:r>
              <a:rPr lang="ru-RU" sz="2000" dirty="0"/>
              <a:t>того или иного количества очков или баллов, суммы мест,</a:t>
            </a:r>
            <a:r>
              <a:rPr lang="ru-RU" sz="2000" b="1" dirty="0"/>
              <a:t> </a:t>
            </a:r>
            <a:r>
              <a:rPr lang="ru-RU" sz="2000" dirty="0" smtClean="0"/>
              <a:t>составляющих </a:t>
            </a:r>
            <a:r>
              <a:rPr lang="ru-RU" sz="2000" dirty="0"/>
              <a:t>выигрыш или проигрыш игрока или команды, достижение промежуточных и конечных результатов работы и т.п. </a:t>
            </a:r>
            <a:endParaRPr lang="ru-RU" sz="2000" dirty="0" smtClean="0"/>
          </a:p>
          <a:p>
            <a:pPr indent="0">
              <a:buNone/>
            </a:pPr>
            <a:r>
              <a:rPr lang="ru-RU" sz="2000" b="1" i="1" dirty="0" smtClean="0"/>
              <a:t>Педагогические цели </a:t>
            </a:r>
            <a:r>
              <a:rPr lang="ru-RU" sz="2000" dirty="0"/>
              <a:t>формулируются как цели развития профессионально и социально </a:t>
            </a:r>
            <a:r>
              <a:rPr lang="ru-RU" sz="2000" dirty="0" smtClean="0"/>
              <a:t>важных </a:t>
            </a:r>
            <a:r>
              <a:rPr lang="ru-RU" sz="2000" dirty="0"/>
              <a:t>качеств личности специалиста. Достижение игровых целей служит средством реализации целей обучения и воспитания, развития личности специалиста. </a:t>
            </a:r>
            <a:endParaRPr lang="ru-RU" sz="2000" dirty="0" smtClean="0"/>
          </a:p>
          <a:p>
            <a:pPr indent="0">
              <a:buNone/>
            </a:pPr>
            <a:r>
              <a:rPr lang="ru-RU" sz="2000" dirty="0" smtClean="0"/>
              <a:t>Варьируя </a:t>
            </a:r>
            <a:r>
              <a:rPr lang="ru-RU" sz="2000" dirty="0"/>
              <a:t>эти цели, можно усиливать либо игровой, либо </a:t>
            </a:r>
            <a:r>
              <a:rPr lang="ru-RU" sz="2000" dirty="0" smtClean="0"/>
              <a:t>реальный </a:t>
            </a:r>
            <a:r>
              <a:rPr lang="ru-RU" sz="2000" dirty="0"/>
              <a:t>план игры.</a:t>
            </a:r>
          </a:p>
        </p:txBody>
      </p:sp>
    </p:spTree>
  </p:cSld>
  <p:clrMapOvr>
    <a:masterClrMapping/>
  </p:clrMapOvr>
  <p:transition spd="med">
    <p:wipe dir="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Советы-рекомендации</a:t>
            </a:r>
            <a:endParaRPr lang="ru-RU" dirty="0"/>
          </a:p>
        </p:txBody>
      </p:sp>
      <p:sp>
        <p:nvSpPr>
          <p:cNvPr id="3" name="Содержимое 2"/>
          <p:cNvSpPr>
            <a:spLocks noGrp="1"/>
          </p:cNvSpPr>
          <p:nvPr>
            <p:ph sz="quarter" idx="1"/>
          </p:nvPr>
        </p:nvSpPr>
        <p:spPr>
          <a:xfrm>
            <a:off x="457200" y="1600201"/>
            <a:ext cx="8229600" cy="4257692"/>
          </a:xfrm>
        </p:spPr>
        <p:txBody>
          <a:bodyPr>
            <a:normAutofit fontScale="70000" lnSpcReduction="20000"/>
          </a:bodyPr>
          <a:lstStyle/>
          <a:p>
            <a:pPr lvl="0"/>
            <a:r>
              <a:rPr lang="ru-RU" dirty="0"/>
              <a:t>Разрабатывая </a:t>
            </a:r>
            <a:r>
              <a:rPr lang="ru-RU" dirty="0" smtClean="0"/>
              <a:t>имитационную </a:t>
            </a:r>
            <a:r>
              <a:rPr lang="ru-RU" dirty="0"/>
              <a:t>игру, постарайтесь тщательно обосновать цели, отделив цели игровые от целей учебных.</a:t>
            </a:r>
          </a:p>
          <a:p>
            <a:pPr lvl="0"/>
            <a:r>
              <a:rPr lang="ru-RU" dirty="0"/>
              <a:t>Побуждайте обучающихся действовать компетентно: предметно социально. Нельзя играть в то, о чем они не имеют представления.</a:t>
            </a:r>
          </a:p>
          <a:p>
            <a:pPr lvl="0"/>
            <a:r>
              <a:rPr lang="ru-RU" dirty="0" smtClean="0"/>
              <a:t>Заранее </a:t>
            </a:r>
            <a:r>
              <a:rPr lang="ru-RU" dirty="0"/>
              <a:t>готовьте обучающихся к </a:t>
            </a:r>
            <a:r>
              <a:rPr lang="ru-RU" dirty="0" smtClean="0"/>
              <a:t>игре </a:t>
            </a:r>
            <a:r>
              <a:rPr lang="ru-RU" dirty="0"/>
              <a:t>во всех </a:t>
            </a:r>
            <a:r>
              <a:rPr lang="ru-RU" dirty="0" smtClean="0"/>
              <a:t>предшествующих </a:t>
            </a:r>
            <a:r>
              <a:rPr lang="ru-RU" dirty="0"/>
              <a:t>игре занятиях. Полезно поэтому начинать не с </a:t>
            </a:r>
            <a:r>
              <a:rPr lang="ru-RU" dirty="0" smtClean="0"/>
              <a:t>игры</a:t>
            </a:r>
            <a:r>
              <a:rPr lang="ru-RU" dirty="0"/>
              <a:t>, а с метода анализа конкретных </a:t>
            </a:r>
            <a:r>
              <a:rPr lang="ru-RU" dirty="0" smtClean="0"/>
              <a:t>ситуаций </a:t>
            </a:r>
            <a:r>
              <a:rPr lang="ru-RU" dirty="0"/>
              <a:t>и </a:t>
            </a:r>
            <a:r>
              <a:rPr lang="ru-RU" dirty="0" smtClean="0"/>
              <a:t>распределения </a:t>
            </a:r>
            <a:r>
              <a:rPr lang="ru-RU" dirty="0"/>
              <a:t>ролей.</a:t>
            </a:r>
          </a:p>
          <a:p>
            <a:pPr lvl="0"/>
            <a:r>
              <a:rPr lang="ru-RU" dirty="0"/>
              <a:t>Не превращайте </a:t>
            </a:r>
            <a:r>
              <a:rPr lang="ru-RU" dirty="0" smtClean="0"/>
              <a:t>игру </a:t>
            </a:r>
            <a:r>
              <a:rPr lang="ru-RU" dirty="0"/>
              <a:t>в простой тренажер, в азартную игру либо в «дидактический шум».</a:t>
            </a:r>
          </a:p>
          <a:p>
            <a:pPr lvl="0"/>
            <a:r>
              <a:rPr lang="ru-RU" dirty="0"/>
              <a:t>Ваши основные этапы в игре — начало и финал.</a:t>
            </a:r>
          </a:p>
          <a:p>
            <a:pPr lvl="0"/>
            <a:r>
              <a:rPr lang="ru-RU" dirty="0"/>
              <a:t>Чем меньше вмешивается ведущий в процесс игры, тем больше в ней признаков саморегулирования и тем выше обучающая ценность.</a:t>
            </a:r>
          </a:p>
          <a:p>
            <a:pPr lvl="0"/>
            <a:r>
              <a:rPr lang="ru-RU" dirty="0"/>
              <a:t>Не стремитесь к продолжительным играм. Лучше всего разработать компактные </a:t>
            </a:r>
            <a:r>
              <a:rPr lang="ru-RU" dirty="0" smtClean="0"/>
              <a:t>игры.</a:t>
            </a:r>
            <a:endParaRPr lang="ru-RU" dirty="0"/>
          </a:p>
          <a:p>
            <a:pPr lvl="0"/>
            <a:r>
              <a:rPr lang="ru-RU" dirty="0"/>
              <a:t>Помните, что </a:t>
            </a:r>
            <a:r>
              <a:rPr lang="ru-RU" dirty="0" smtClean="0"/>
              <a:t>игра – лишь </a:t>
            </a:r>
            <a:r>
              <a:rPr lang="ru-RU" dirty="0"/>
              <a:t>учебное средство, такое же, как, скажем, наглядное пособие или лабораторная установка.</a:t>
            </a:r>
          </a:p>
          <a:p>
            <a:endParaRPr lang="ru-RU" dirty="0"/>
          </a:p>
        </p:txBody>
      </p:sp>
    </p:spTree>
  </p:cSld>
  <p:clrMapOvr>
    <a:masterClrMapping/>
  </p:clrMapOvr>
  <p:transition spd="med">
    <p:wipe dir="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2714620"/>
            <a:ext cx="8229600" cy="1154098"/>
          </a:xfrm>
        </p:spPr>
        <p:txBody>
          <a:bodyPr>
            <a:normAutofit/>
          </a:bodyPr>
          <a:lstStyle/>
          <a:p>
            <a:r>
              <a:rPr lang="ru-RU" sz="2800" dirty="0" smtClean="0"/>
              <a:t>Коммуникационные технологии, используемые для проведения игр </a:t>
            </a:r>
            <a:r>
              <a:rPr lang="ru-RU" sz="2800" dirty="0" err="1" smtClean="0"/>
              <a:t>онлайн</a:t>
            </a:r>
            <a:r>
              <a:rPr lang="ru-RU" sz="2800" dirty="0" smtClean="0"/>
              <a:t>:</a:t>
            </a:r>
            <a:endParaRPr lang="ru-RU" sz="2800" dirty="0"/>
          </a:p>
        </p:txBody>
      </p:sp>
      <p:sp>
        <p:nvSpPr>
          <p:cNvPr id="3" name="Содержимое 2"/>
          <p:cNvSpPr>
            <a:spLocks noGrp="1"/>
          </p:cNvSpPr>
          <p:nvPr>
            <p:ph sz="quarter" idx="1"/>
          </p:nvPr>
        </p:nvSpPr>
        <p:spPr>
          <a:xfrm>
            <a:off x="428596" y="4000504"/>
            <a:ext cx="8229600" cy="1857388"/>
          </a:xfrm>
        </p:spPr>
        <p:txBody>
          <a:bodyPr>
            <a:normAutofit fontScale="70000" lnSpcReduction="20000"/>
          </a:bodyPr>
          <a:lstStyle/>
          <a:p>
            <a:r>
              <a:rPr lang="ru-RU" dirty="0" smtClean="0"/>
              <a:t>Форум</a:t>
            </a:r>
          </a:p>
          <a:p>
            <a:r>
              <a:rPr lang="ru-RU" dirty="0" smtClean="0"/>
              <a:t>Чат</a:t>
            </a:r>
          </a:p>
          <a:p>
            <a:r>
              <a:rPr lang="ru-RU" dirty="0" smtClean="0"/>
              <a:t>Видеоконференция (в ее ходе не исключается применение ИТ  для показа видеоклипов и прослушивания </a:t>
            </a:r>
            <a:r>
              <a:rPr lang="ru-RU" dirty="0" err="1" smtClean="0"/>
              <a:t>аудиофайлов</a:t>
            </a:r>
            <a:r>
              <a:rPr lang="ru-RU" dirty="0" smtClean="0"/>
              <a:t>)</a:t>
            </a:r>
          </a:p>
          <a:p>
            <a:endParaRPr lang="ru-RU" dirty="0"/>
          </a:p>
          <a:p>
            <a:r>
              <a:rPr lang="be-BY" dirty="0" smtClean="0"/>
              <a:t>Можно</a:t>
            </a:r>
            <a:r>
              <a:rPr lang="ru-RU" dirty="0" smtClean="0"/>
              <a:t> использовать программу </a:t>
            </a:r>
            <a:r>
              <a:rPr lang="en-US" dirty="0" smtClean="0"/>
              <a:t>SKYPE</a:t>
            </a:r>
            <a:r>
              <a:rPr lang="be-BY" dirty="0" smtClean="0"/>
              <a:t> и аналогичные ей.</a:t>
            </a:r>
            <a:endParaRPr lang="ru-RU" dirty="0"/>
          </a:p>
        </p:txBody>
      </p:sp>
      <p:sp>
        <p:nvSpPr>
          <p:cNvPr id="4" name="TextBox 3"/>
          <p:cNvSpPr txBox="1"/>
          <p:nvPr/>
        </p:nvSpPr>
        <p:spPr>
          <a:xfrm>
            <a:off x="642910" y="1000108"/>
            <a:ext cx="7786742" cy="1015663"/>
          </a:xfrm>
          <a:prstGeom prst="rect">
            <a:avLst/>
          </a:prstGeom>
          <a:blipFill>
            <a:blip r:embed="rId2" cstate="email"/>
            <a:tile tx="0" ty="0" sx="100000" sy="100000" flip="none" algn="tl"/>
          </a:blipFill>
        </p:spPr>
        <p:txBody>
          <a:bodyPr wrap="square" rtlCol="0">
            <a:spAutoFit/>
          </a:bodyPr>
          <a:lstStyle/>
          <a:p>
            <a:r>
              <a:rPr lang="ru-RU" sz="2000" dirty="0" smtClean="0"/>
              <a:t>Для использования игр  в </a:t>
            </a:r>
            <a:r>
              <a:rPr lang="ru-RU" sz="2000" dirty="0" err="1" smtClean="0"/>
              <a:t>онлайн</a:t>
            </a:r>
            <a:r>
              <a:rPr lang="ru-RU" sz="2000" dirty="0" smtClean="0"/>
              <a:t> обучении </a:t>
            </a:r>
            <a:br>
              <a:rPr lang="ru-RU" sz="2000" dirty="0" smtClean="0"/>
            </a:br>
            <a:r>
              <a:rPr lang="ru-RU" sz="2000" dirty="0" smtClean="0"/>
              <a:t>все необходимые материалы  размещаются на специальной </a:t>
            </a:r>
            <a:br>
              <a:rPr lang="ru-RU" sz="2000" dirty="0" smtClean="0"/>
            </a:br>
            <a:r>
              <a:rPr lang="ru-RU" sz="2000" dirty="0" err="1" smtClean="0"/>
              <a:t>веб-странице</a:t>
            </a:r>
            <a:r>
              <a:rPr lang="ru-RU" sz="2000" dirty="0" smtClean="0"/>
              <a:t> в Интернете.</a:t>
            </a:r>
            <a:endParaRPr lang="ru-RU" sz="2000" dirty="0"/>
          </a:p>
        </p:txBody>
      </p:sp>
    </p:spTree>
  </p:cSld>
  <p:clrMapOvr>
    <a:masterClrMapping/>
  </p:clrMapOvr>
  <p:transition spd="med">
    <p:wipe dir="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57224" y="5429264"/>
            <a:ext cx="7772400" cy="346092"/>
          </a:xfrm>
        </p:spPr>
        <p:txBody>
          <a:bodyPr>
            <a:normAutofit fontScale="90000"/>
          </a:bodyPr>
          <a:lstStyle/>
          <a:p>
            <a:r>
              <a:rPr lang="ru-RU" sz="1600" dirty="0" smtClean="0"/>
              <a:t>Литература</a:t>
            </a:r>
            <a:endParaRPr lang="ru-RU" sz="1600" dirty="0"/>
          </a:p>
        </p:txBody>
      </p:sp>
      <p:sp>
        <p:nvSpPr>
          <p:cNvPr id="3" name="Содержимое 2"/>
          <p:cNvSpPr>
            <a:spLocks noGrp="1"/>
          </p:cNvSpPr>
          <p:nvPr>
            <p:ph sz="quarter" idx="1"/>
          </p:nvPr>
        </p:nvSpPr>
        <p:spPr>
          <a:xfrm>
            <a:off x="928662" y="5857892"/>
            <a:ext cx="7772400" cy="552440"/>
          </a:xfrm>
        </p:spPr>
        <p:txBody>
          <a:bodyPr>
            <a:normAutofit/>
          </a:bodyPr>
          <a:lstStyle/>
          <a:p>
            <a:r>
              <a:rPr lang="ru-RU" sz="1400" dirty="0" smtClean="0"/>
              <a:t>"Основы деятельности тьютора в системе дистанционного образования" </a:t>
            </a:r>
            <a:br>
              <a:rPr lang="ru-RU" sz="1400" dirty="0" smtClean="0"/>
            </a:br>
            <a:r>
              <a:rPr lang="ru-RU" sz="1400" dirty="0" smtClean="0"/>
              <a:t>(Москва, "Дрофа", 2006)</a:t>
            </a:r>
            <a:endParaRPr lang="ru-RU" sz="1400" dirty="0"/>
          </a:p>
        </p:txBody>
      </p:sp>
      <p:pic>
        <p:nvPicPr>
          <p:cNvPr id="2050" name="Picture 2"/>
          <p:cNvPicPr>
            <a:picLocks noChangeAspect="1" noChangeArrowheads="1"/>
          </p:cNvPicPr>
          <p:nvPr/>
        </p:nvPicPr>
        <p:blipFill>
          <a:blip r:embed="rId2" cstate="email">
            <a:duotone>
              <a:schemeClr val="accent2">
                <a:shade val="45000"/>
                <a:satMod val="135000"/>
              </a:schemeClr>
              <a:prstClr val="white"/>
            </a:duotone>
          </a:blip>
          <a:srcRect/>
          <a:stretch>
            <a:fillRect/>
          </a:stretch>
        </p:blipFill>
        <p:spPr bwMode="auto">
          <a:xfrm>
            <a:off x="2699792" y="857232"/>
            <a:ext cx="3861130" cy="3482844"/>
          </a:xfrm>
          <a:prstGeom prst="rect">
            <a:avLst/>
          </a:prstGeom>
          <a:noFill/>
          <a:ln w="9525">
            <a:noFill/>
            <a:miter lim="800000"/>
            <a:headEnd/>
            <a:tailEnd/>
          </a:ln>
        </p:spPr>
      </p:pic>
      <p:sp>
        <p:nvSpPr>
          <p:cNvPr id="5" name="Прямоугольник 4"/>
          <p:cNvSpPr/>
          <p:nvPr/>
        </p:nvSpPr>
        <p:spPr>
          <a:xfrm>
            <a:off x="2483768" y="836712"/>
            <a:ext cx="4320480" cy="307777"/>
          </a:xfrm>
          <a:prstGeom prst="rect">
            <a:avLst/>
          </a:prstGeom>
        </p:spPr>
        <p:txBody>
          <a:bodyPr wrap="square">
            <a:spAutoFit/>
          </a:bodyPr>
          <a:lstStyle/>
          <a:p>
            <a:pPr algn="ctr"/>
            <a:r>
              <a:rPr lang="de-AT" sz="1400" dirty="0" smtClean="0"/>
              <a:t>http://www.youtube.com/watch?v=YDT8uhvOLg0</a:t>
            </a:r>
            <a:endParaRPr lang="ru-RU" sz="1400" dirty="0"/>
          </a:p>
        </p:txBody>
      </p:sp>
    </p:spTree>
  </p:cSld>
  <p:clrMapOvr>
    <a:masterClrMapping/>
  </p:clrMapOvr>
  <p:transition spd="med">
    <p:wipe dir="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571</TotalTime>
  <Words>2939</Words>
  <Application>Microsoft Office PowerPoint</Application>
  <PresentationFormat>Экран (4:3)</PresentationFormat>
  <Paragraphs>120</Paragraphs>
  <Slides>25</Slides>
  <Notes>2</Notes>
  <HiddenSlides>0</HiddenSlides>
  <MMClips>0</MMClips>
  <ScaleCrop>false</ScaleCrop>
  <HeadingPairs>
    <vt:vector size="4" baseType="variant">
      <vt:variant>
        <vt:lpstr>Тема</vt:lpstr>
      </vt:variant>
      <vt:variant>
        <vt:i4>1</vt:i4>
      </vt:variant>
      <vt:variant>
        <vt:lpstr>Заголовки слайдов</vt:lpstr>
      </vt:variant>
      <vt:variant>
        <vt:i4>25</vt:i4>
      </vt:variant>
    </vt:vector>
  </HeadingPairs>
  <TitlesOfParts>
    <vt:vector size="26" baseType="lpstr">
      <vt:lpstr>Справедливость</vt:lpstr>
      <vt:lpstr>ИГРЫ</vt:lpstr>
      <vt:lpstr>Слайд 2</vt:lpstr>
      <vt:lpstr>Виды игр в ДО</vt:lpstr>
      <vt:lpstr>Технология имитационной игры  в онлайн обучении</vt:lpstr>
      <vt:lpstr>Имитационная игра может нести образовательный потенциал в силу следующих факторов</vt:lpstr>
      <vt:lpstr>Имитационная игра может нести образовательный потенциал в силу следующих факторов</vt:lpstr>
      <vt:lpstr>Слайд 7</vt:lpstr>
      <vt:lpstr>Почему игра может быть эффективной формой образования?</vt:lpstr>
      <vt:lpstr>Почему игра может быть эффективной формой образования?</vt:lpstr>
      <vt:lpstr>Почему игра может быть эффективной формой образования?</vt:lpstr>
      <vt:lpstr>Какие учебные задачи решает игра?</vt:lpstr>
      <vt:lpstr>Структура игры</vt:lpstr>
      <vt:lpstr>Имитационная плоскость</vt:lpstr>
      <vt:lpstr>Игровая плоскость</vt:lpstr>
      <vt:lpstr>Пример. «Аквариум»</vt:lpstr>
      <vt:lpstr>Принципы имитационной игры</vt:lpstr>
      <vt:lpstr>Принцип предметной конкретности</vt:lpstr>
      <vt:lpstr>Принцип самообучения</vt:lpstr>
      <vt:lpstr>Принцип проблемности</vt:lpstr>
      <vt:lpstr>Принцип коллективности</vt:lpstr>
      <vt:lpstr>Принцип ролевого диалога</vt:lpstr>
      <vt:lpstr>Принцип двуплановости</vt:lpstr>
      <vt:lpstr>Советы-рекомендации</vt:lpstr>
      <vt:lpstr>Коммуникационные технологии, используемые для проведения игр онлайн:</vt:lpstr>
      <vt:lpstr>Литература</vt:lpstr>
    </vt:vector>
  </TitlesOfParts>
  <Company>Home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Nt[yjkjubz ltkjds[ buh d jykfqy</dc:title>
  <dc:creator>User</dc:creator>
  <cp:lastModifiedBy>Marina</cp:lastModifiedBy>
  <cp:revision>85</cp:revision>
  <dcterms:created xsi:type="dcterms:W3CDTF">2009-06-16T17:32:36Z</dcterms:created>
  <dcterms:modified xsi:type="dcterms:W3CDTF">2011-06-05T09:17:07Z</dcterms:modified>
</cp:coreProperties>
</file>