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74" r:id="rId2"/>
    <p:sldId id="280" r:id="rId3"/>
    <p:sldId id="287" r:id="rId4"/>
    <p:sldId id="288" r:id="rId5"/>
    <p:sldId id="284" r:id="rId6"/>
    <p:sldId id="285" r:id="rId7"/>
    <p:sldId id="319" r:id="rId8"/>
    <p:sldId id="320" r:id="rId9"/>
    <p:sldId id="286" r:id="rId10"/>
    <p:sldId id="306" r:id="rId11"/>
    <p:sldId id="322" r:id="rId12"/>
    <p:sldId id="321" r:id="rId13"/>
    <p:sldId id="293" r:id="rId14"/>
    <p:sldId id="311" r:id="rId15"/>
    <p:sldId id="290" r:id="rId16"/>
    <p:sldId id="292" r:id="rId17"/>
    <p:sldId id="303" r:id="rId18"/>
    <p:sldId id="304" r:id="rId19"/>
    <p:sldId id="295" r:id="rId20"/>
    <p:sldId id="305" r:id="rId21"/>
    <p:sldId id="297" r:id="rId22"/>
  </p:sldIdLst>
  <p:sldSz cx="18288000" cy="10287000"/>
  <p:notesSz cx="6858000" cy="9144000"/>
  <p:embeddedFontLst>
    <p:embeddedFont>
      <p:font typeface="Bahnschrift" panose="020B0502040204020203" pitchFamily="34" charset="0"/>
      <p:regular r:id="rId24"/>
      <p:bold r:id="rId25"/>
    </p:embeddedFont>
    <p:embeddedFont>
      <p:font typeface="Bahnschrift Light" panose="020B0502040204020203" pitchFamily="34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CDAD"/>
    <a:srgbClr val="77623F"/>
    <a:srgbClr val="5DA5DE"/>
    <a:srgbClr val="480F17"/>
    <a:srgbClr val="4C4353"/>
    <a:srgbClr val="B3281C"/>
    <a:srgbClr val="F2C16A"/>
    <a:srgbClr val="F6D294"/>
    <a:srgbClr val="BE264C"/>
    <a:srgbClr val="0A08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44" autoAdjust="0"/>
    <p:restoredTop sz="94622" autoAdjust="0"/>
  </p:normalViewPr>
  <p:slideViewPr>
    <p:cSldViewPr>
      <p:cViewPr>
        <p:scale>
          <a:sx n="33" d="100"/>
          <a:sy n="33" d="100"/>
        </p:scale>
        <p:origin x="1886" y="6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9C3F2-1842-421C-8A1B-03AB4ADD8993}" type="datetimeFigureOut">
              <a:rPr lang="ru-RU" smtClean="0"/>
              <a:t>06.07.2023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B19650-617C-46C5-8735-B1B0094F80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30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B19650-617C-46C5-8735-B1B0094F80FA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024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F2B8294-C006-19DD-A616-8C9EEA38A663}"/>
              </a:ext>
            </a:extLst>
          </p:cNvPr>
          <p:cNvSpPr txBox="1"/>
          <p:nvPr/>
        </p:nvSpPr>
        <p:spPr>
          <a:xfrm>
            <a:off x="3619500" y="2171700"/>
            <a:ext cx="11049000" cy="99060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1101409"/>
              </a:avLst>
            </a:prstTxWarp>
            <a:spAutoFit/>
          </a:bodyPr>
          <a:lstStyle/>
          <a:p>
            <a:pPr algn="ctr"/>
            <a:r>
              <a:rPr lang="ru-RU" sz="6000" dirty="0">
                <a:latin typeface="Bahnschrift" panose="020B0502040204020203" pitchFamily="34" charset="0"/>
              </a:rPr>
              <a:t>ОЧЕНЬ ЖЕНСКИЕ </a:t>
            </a:r>
          </a:p>
          <a:p>
            <a:pPr algn="ctr"/>
            <a:r>
              <a:rPr lang="ru-RU" sz="6000" dirty="0">
                <a:latin typeface="Bahnschrift" panose="020B0502040204020203" pitchFamily="34" charset="0"/>
              </a:rPr>
              <a:t>ДЕЛА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44FC93-0C06-28FA-0BD8-5F7A9D72E515}"/>
              </a:ext>
            </a:extLst>
          </p:cNvPr>
          <p:cNvSpPr txBox="1"/>
          <p:nvPr/>
        </p:nvSpPr>
        <p:spPr>
          <a:xfrm>
            <a:off x="5467349" y="8891319"/>
            <a:ext cx="73533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B3281C"/>
                </a:solidFill>
                <a:latin typeface="Bahnschrift" panose="020B0502040204020203" pitchFamily="34" charset="0"/>
              </a:rPr>
              <a:t>Акинчиц Анастасия</a:t>
            </a:r>
          </a:p>
          <a:p>
            <a:pPr algn="ctr"/>
            <a:r>
              <a:rPr lang="ru-RU" dirty="0">
                <a:solidFill>
                  <a:srgbClr val="B3281C"/>
                </a:solidFill>
                <a:latin typeface="Bahnschrift" panose="020B0502040204020203" pitchFamily="34" charset="0"/>
              </a:rPr>
              <a:t>Полина Коротеева</a:t>
            </a:r>
          </a:p>
          <a:p>
            <a:pPr algn="ctr"/>
            <a:r>
              <a:rPr lang="ru-RU" dirty="0">
                <a:solidFill>
                  <a:srgbClr val="B3281C"/>
                </a:solidFill>
                <a:latin typeface="Bahnschrift" panose="020B0502040204020203" pitchFamily="34" charset="0"/>
              </a:rPr>
              <a:t>Полина Ковчук</a:t>
            </a:r>
          </a:p>
          <a:p>
            <a:pPr algn="ctr"/>
            <a:r>
              <a:rPr lang="ru-RU" dirty="0">
                <a:solidFill>
                  <a:srgbClr val="B3281C"/>
                </a:solidFill>
                <a:latin typeface="Bahnschrift" panose="020B0502040204020203" pitchFamily="34" charset="0"/>
              </a:rPr>
              <a:t>Александра Шумская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60213E-04F3-9B5E-2885-EFCA48A27769}"/>
              </a:ext>
            </a:extLst>
          </p:cNvPr>
          <p:cNvSpPr txBox="1"/>
          <p:nvPr/>
        </p:nvSpPr>
        <p:spPr>
          <a:xfrm>
            <a:off x="-9111762" y="6829866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Общество веками боролось за свободу </a:t>
            </a: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CC8149-47F5-C510-2DDE-5108DAB0AF98}"/>
              </a:ext>
            </a:extLst>
          </p:cNvPr>
          <p:cNvSpPr txBox="1"/>
          <p:nvPr/>
        </p:nvSpPr>
        <p:spPr>
          <a:xfrm>
            <a:off x="16230600" y="7647000"/>
            <a:ext cx="135870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слова, не для того, чтобы молчать о </a:t>
            </a:r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E2C246-E7BE-317B-F5EC-9FDA91FA3F81}"/>
              </a:ext>
            </a:extLst>
          </p:cNvPr>
          <p:cNvSpPr txBox="1"/>
          <p:nvPr/>
        </p:nvSpPr>
        <p:spPr>
          <a:xfrm>
            <a:off x="-9111762" y="8345858"/>
            <a:ext cx="8719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B3281C"/>
                </a:solidFill>
                <a:latin typeface="Bahnschrift" panose="020B0502040204020203" pitchFamily="34" charset="0"/>
              </a:rPr>
              <a:t>менструации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6EF720F-9E3C-A24E-D8C6-FE1EE7E36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9" y="2652295"/>
            <a:ext cx="4572000" cy="61065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D438824-B016-3C49-7A51-F8E57359F6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71" y="2054942"/>
            <a:ext cx="7353300" cy="735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481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F2B8294-C006-19DD-A616-8C9EEA38A663}"/>
              </a:ext>
            </a:extLst>
          </p:cNvPr>
          <p:cNvSpPr txBox="1"/>
          <p:nvPr/>
        </p:nvSpPr>
        <p:spPr>
          <a:xfrm>
            <a:off x="3619499" y="2404625"/>
            <a:ext cx="11049000" cy="99060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1101409"/>
              </a:avLst>
            </a:prstTxWarp>
            <a:spAutoFit/>
          </a:bodyPr>
          <a:lstStyle/>
          <a:p>
            <a:pPr algn="ctr"/>
            <a:r>
              <a:rPr lang="ru-RU" sz="8000" dirty="0">
                <a:latin typeface="Bahnschrift" panose="020B0502040204020203" pitchFamily="34" charset="0"/>
              </a:rPr>
              <a:t>ОЧЕНЬ ЖЕНСКИЕ </a:t>
            </a:r>
          </a:p>
          <a:p>
            <a:pPr algn="ctr"/>
            <a:r>
              <a:rPr lang="ru-RU" sz="8000" dirty="0">
                <a:latin typeface="Bahnschrift" panose="020B0502040204020203" pitchFamily="34" charset="0"/>
              </a:rPr>
              <a:t>ДЕЛА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E2C246-E7BE-317B-F5EC-9FDA91FA3F81}"/>
              </a:ext>
            </a:extLst>
          </p:cNvPr>
          <p:cNvSpPr txBox="1"/>
          <p:nvPr/>
        </p:nvSpPr>
        <p:spPr>
          <a:xfrm>
            <a:off x="4784480" y="8181643"/>
            <a:ext cx="8719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B3281C"/>
                </a:solidFill>
                <a:latin typeface="Bahnschrift" panose="020B0502040204020203" pitchFamily="34" charset="0"/>
              </a:rPr>
              <a:t>МЕНСТРУАЦИИ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6EF720F-9E3C-A24E-D8C6-FE1EE7E36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398" y="3704700"/>
            <a:ext cx="1981202" cy="26461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F60213E-04F3-9B5E-2885-EFCA48A27769}"/>
              </a:ext>
            </a:extLst>
          </p:cNvPr>
          <p:cNvSpPr txBox="1"/>
          <p:nvPr/>
        </p:nvSpPr>
        <p:spPr>
          <a:xfrm>
            <a:off x="4571999" y="6743396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Общество веками боролось за свободу </a:t>
            </a: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CC8149-47F5-C510-2DDE-5108DAB0AF98}"/>
              </a:ext>
            </a:extLst>
          </p:cNvPr>
          <p:cNvSpPr txBox="1"/>
          <p:nvPr/>
        </p:nvSpPr>
        <p:spPr>
          <a:xfrm>
            <a:off x="2350476" y="7357625"/>
            <a:ext cx="135870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слова, не для того, чтобы молчать о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27604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AC01DB-77B4-98AE-0472-D9F7AECA0C63}"/>
              </a:ext>
            </a:extLst>
          </p:cNvPr>
          <p:cNvSpPr txBox="1"/>
          <p:nvPr/>
        </p:nvSpPr>
        <p:spPr>
          <a:xfrm>
            <a:off x="4572000" y="1485900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7200" dirty="0">
                <a:solidFill>
                  <a:prstClr val="black"/>
                </a:solidFill>
                <a:latin typeface="Bahnschrift" panose="020B0502040204020203" pitchFamily="34" charset="0"/>
              </a:rPr>
              <a:t>«</a:t>
            </a:r>
            <a:r>
              <a:rPr kumimoji="0" lang="ru-RU" sz="7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 panose="020B0502040204020203" pitchFamily="34" charset="0"/>
              </a:rPr>
              <a:t>ТАБУ»</a:t>
            </a:r>
            <a:endParaRPr lang="ru-RU" sz="4400" dirty="0"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C0441-78F5-DDE9-3909-2E666C72398A}"/>
              </a:ext>
            </a:extLst>
          </p:cNvPr>
          <p:cNvSpPr txBox="1"/>
          <p:nvPr/>
        </p:nvSpPr>
        <p:spPr>
          <a:xfrm>
            <a:off x="3429000" y="3467100"/>
            <a:ext cx="11430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prstClr val="black"/>
                </a:solidFill>
                <a:latin typeface="Bahnschrift Light" panose="020B0502040204020203" pitchFamily="34" charset="0"/>
              </a:rPr>
              <a:t>ведет происхождение от </a:t>
            </a:r>
            <a:r>
              <a:rPr lang="en-US" sz="4400" i="1" dirty="0" err="1">
                <a:solidFill>
                  <a:srgbClr val="B3281C"/>
                </a:solidFill>
                <a:latin typeface="Bahnschrift Light" panose="020B0502040204020203" pitchFamily="34" charset="0"/>
              </a:rPr>
              <a:t>tupua</a:t>
            </a:r>
            <a:r>
              <a:rPr lang="ru-RU" sz="4400" dirty="0">
                <a:solidFill>
                  <a:prstClr val="black"/>
                </a:solidFill>
                <a:latin typeface="Bahnschrift Light" panose="020B0502040204020203" pitchFamily="34" charset="0"/>
              </a:rPr>
              <a:t>, которое имело два значения </a:t>
            </a:r>
            <a:r>
              <a:rPr lang="en-US" sz="4400" dirty="0">
                <a:solidFill>
                  <a:prstClr val="black"/>
                </a:solidFill>
                <a:latin typeface="Bahnschrift Light" panose="020B0502040204020203" pitchFamily="34" charset="0"/>
              </a:rPr>
              <a:t> </a:t>
            </a:r>
            <a:endParaRPr lang="ru-RU" sz="2400" dirty="0">
              <a:latin typeface="Bahnschrift Light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9716B9-50F7-8FE6-2F5A-1BF2B025694E}"/>
              </a:ext>
            </a:extLst>
          </p:cNvPr>
          <p:cNvSpPr txBox="1"/>
          <p:nvPr/>
        </p:nvSpPr>
        <p:spPr>
          <a:xfrm>
            <a:off x="-10210800" y="5767506"/>
            <a:ext cx="11430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B3281C"/>
                </a:solidFill>
                <a:latin typeface="Bahnschrift Light" panose="020B0502040204020203" pitchFamily="34" charset="0"/>
              </a:rPr>
              <a:t>«священный»</a:t>
            </a:r>
            <a:endParaRPr lang="ru-RU" sz="2800" dirty="0">
              <a:solidFill>
                <a:srgbClr val="B3281C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FEEA93-1E19-ABE2-7AF7-9DCE03238E7A}"/>
              </a:ext>
            </a:extLst>
          </p:cNvPr>
          <p:cNvSpPr txBox="1"/>
          <p:nvPr/>
        </p:nvSpPr>
        <p:spPr>
          <a:xfrm>
            <a:off x="3429000" y="10858500"/>
            <a:ext cx="11430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Bahnschrift Light" panose="020B0502040204020203" pitchFamily="34" charset="0"/>
              </a:rPr>
              <a:t>и</a:t>
            </a:r>
            <a:endParaRPr lang="ru-RU" sz="2000" dirty="0">
              <a:latin typeface="Bahnschrift Light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B9ACB2-1897-0349-8532-B21A00525257}"/>
              </a:ext>
            </a:extLst>
          </p:cNvPr>
          <p:cNvSpPr txBox="1"/>
          <p:nvPr/>
        </p:nvSpPr>
        <p:spPr>
          <a:xfrm>
            <a:off x="16840200" y="7962900"/>
            <a:ext cx="11430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B3281C"/>
                </a:solidFill>
                <a:latin typeface="Bahnschrift Light" panose="020B0502040204020203" pitchFamily="34" charset="0"/>
              </a:rPr>
              <a:t>«менструация»</a:t>
            </a:r>
            <a:endParaRPr lang="ru-RU" sz="2800" dirty="0">
              <a:solidFill>
                <a:srgbClr val="B3281C"/>
              </a:solidFill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8427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AC01DB-77B4-98AE-0472-D9F7AECA0C63}"/>
              </a:ext>
            </a:extLst>
          </p:cNvPr>
          <p:cNvSpPr txBox="1"/>
          <p:nvPr/>
        </p:nvSpPr>
        <p:spPr>
          <a:xfrm>
            <a:off x="4572000" y="1269386"/>
            <a:ext cx="9144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prstClr val="black"/>
                </a:solidFill>
                <a:latin typeface="Bahnschrift" panose="020B0502040204020203" pitchFamily="34" charset="0"/>
              </a:rPr>
              <a:t>«</a:t>
            </a:r>
            <a:r>
              <a:rPr kumimoji="0" lang="ru-RU" sz="8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 panose="020B0502040204020203" pitchFamily="34" charset="0"/>
              </a:rPr>
              <a:t>ТАБУ»</a:t>
            </a:r>
            <a:endParaRPr lang="ru-RU" sz="5400" dirty="0"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C0441-78F5-DDE9-3909-2E666C72398A}"/>
              </a:ext>
            </a:extLst>
          </p:cNvPr>
          <p:cNvSpPr txBox="1"/>
          <p:nvPr/>
        </p:nvSpPr>
        <p:spPr>
          <a:xfrm>
            <a:off x="3429000" y="3467100"/>
            <a:ext cx="11430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prstClr val="black"/>
                </a:solidFill>
                <a:latin typeface="Bahnschrift Light" panose="020B0502040204020203" pitchFamily="34" charset="0"/>
              </a:rPr>
              <a:t>ведет происхождение от </a:t>
            </a:r>
            <a:r>
              <a:rPr lang="en-US" sz="4400" i="1" dirty="0" err="1">
                <a:solidFill>
                  <a:srgbClr val="B3281C"/>
                </a:solidFill>
                <a:latin typeface="Bahnschrift Light" panose="020B0502040204020203" pitchFamily="34" charset="0"/>
              </a:rPr>
              <a:t>tupua</a:t>
            </a:r>
            <a:r>
              <a:rPr lang="ru-RU" sz="4400" dirty="0">
                <a:solidFill>
                  <a:prstClr val="black"/>
                </a:solidFill>
                <a:latin typeface="Bahnschrift Light" panose="020B0502040204020203" pitchFamily="34" charset="0"/>
              </a:rPr>
              <a:t>, которое имело два значения </a:t>
            </a:r>
            <a:r>
              <a:rPr lang="en-US" sz="4400" dirty="0">
                <a:solidFill>
                  <a:prstClr val="black"/>
                </a:solidFill>
                <a:latin typeface="Bahnschrift Light" panose="020B0502040204020203" pitchFamily="34" charset="0"/>
              </a:rPr>
              <a:t> </a:t>
            </a:r>
            <a:endParaRPr lang="ru-RU" sz="2400" dirty="0">
              <a:latin typeface="Bahnschrift Light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9716B9-50F7-8FE6-2F5A-1BF2B025694E}"/>
              </a:ext>
            </a:extLst>
          </p:cNvPr>
          <p:cNvSpPr txBox="1"/>
          <p:nvPr/>
        </p:nvSpPr>
        <p:spPr>
          <a:xfrm>
            <a:off x="3569677" y="5694521"/>
            <a:ext cx="11430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B3281C"/>
                </a:solidFill>
                <a:latin typeface="Bahnschrift Light" panose="020B0502040204020203" pitchFamily="34" charset="0"/>
              </a:rPr>
              <a:t>«священный»</a:t>
            </a:r>
            <a:endParaRPr lang="ru-RU" sz="2800" dirty="0">
              <a:solidFill>
                <a:srgbClr val="B3281C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FEEA93-1E19-ABE2-7AF7-9DCE03238E7A}"/>
              </a:ext>
            </a:extLst>
          </p:cNvPr>
          <p:cNvSpPr txBox="1"/>
          <p:nvPr/>
        </p:nvSpPr>
        <p:spPr>
          <a:xfrm>
            <a:off x="3569677" y="6598503"/>
            <a:ext cx="11430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Bahnschrift Light" panose="020B0502040204020203" pitchFamily="34" charset="0"/>
              </a:rPr>
              <a:t>и</a:t>
            </a:r>
            <a:endParaRPr lang="ru-RU" sz="2000" dirty="0">
              <a:latin typeface="Bahnschrift Light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B9ACB2-1897-0349-8532-B21A00525257}"/>
              </a:ext>
            </a:extLst>
          </p:cNvPr>
          <p:cNvSpPr txBox="1"/>
          <p:nvPr/>
        </p:nvSpPr>
        <p:spPr>
          <a:xfrm>
            <a:off x="3563815" y="7379374"/>
            <a:ext cx="11430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B3281C"/>
                </a:solidFill>
                <a:latin typeface="Bahnschrift Light" panose="020B0502040204020203" pitchFamily="34" charset="0"/>
              </a:rPr>
              <a:t>«менструация»</a:t>
            </a:r>
            <a:endParaRPr lang="ru-RU" sz="2800" dirty="0">
              <a:solidFill>
                <a:srgbClr val="B3281C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1445FDC-3407-4A85-5601-A81B844DE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86600" y="-21240796"/>
            <a:ext cx="32461200" cy="202990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86E6656-5FED-9434-5491-7BD255D2E6F0}"/>
              </a:ext>
            </a:extLst>
          </p:cNvPr>
          <p:cNvSpPr txBox="1"/>
          <p:nvPr/>
        </p:nvSpPr>
        <p:spPr>
          <a:xfrm>
            <a:off x="4267200" y="13161763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8800" dirty="0">
                <a:solidFill>
                  <a:schemeClr val="bg1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8800" dirty="0">
                <a:solidFill>
                  <a:schemeClr val="bg1"/>
                </a:solidFill>
                <a:latin typeface="Bahnschrift" panose="020B0502040204020203" pitchFamily="34" charset="0"/>
              </a:rPr>
              <a:t>ОБЩЕСТВО</a:t>
            </a:r>
          </a:p>
        </p:txBody>
      </p:sp>
    </p:spTree>
    <p:extLst>
      <p:ext uri="{BB962C8B-B14F-4D97-AF65-F5344CB8AC3E}">
        <p14:creationId xmlns:p14="http://schemas.microsoft.com/office/powerpoint/2010/main" val="10399634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788BF8-CFF1-9153-2FF6-07CE3FC1C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7409"/>
            <a:ext cx="18288000" cy="1143609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660A47-B6C3-00E0-507A-F77694E272B8}"/>
              </a:ext>
            </a:extLst>
          </p:cNvPr>
          <p:cNvSpPr/>
          <p:nvPr/>
        </p:nvSpPr>
        <p:spPr>
          <a:xfrm>
            <a:off x="0" y="-1"/>
            <a:ext cx="18288000" cy="10287001"/>
          </a:xfrm>
          <a:prstGeom prst="rect">
            <a:avLst/>
          </a:prstGeom>
          <a:solidFill>
            <a:schemeClr val="tx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A8D4E2-7F58-9F38-111C-D32093D6C086}"/>
              </a:ext>
            </a:extLst>
          </p:cNvPr>
          <p:cNvSpPr txBox="1"/>
          <p:nvPr/>
        </p:nvSpPr>
        <p:spPr>
          <a:xfrm>
            <a:off x="4648200" y="5113018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8800" dirty="0">
                <a:solidFill>
                  <a:schemeClr val="bg1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7200" dirty="0">
                <a:solidFill>
                  <a:schemeClr val="bg1"/>
                </a:solidFill>
                <a:latin typeface="Bahnschrift" panose="020B0502040204020203" pitchFamily="34" charset="0"/>
              </a:rPr>
              <a:t>ОБЩЕСТВО</a:t>
            </a:r>
            <a:endParaRPr lang="ru-RU" sz="5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140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e Period Proud">
            <a:hlinkClick r:id="" action="ppaction://media"/>
            <a:extLst>
              <a:ext uri="{FF2B5EF4-FFF2-40B4-BE49-F238E27FC236}">
                <a16:creationId xmlns:a16="http://schemas.microsoft.com/office/drawing/2014/main" id="{63A193FB-FB56-0ED1-DEB2-42530E6E415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40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4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E670D19-6489-BDBB-97CD-818086ADF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9043" y="-2931"/>
            <a:ext cx="12369914" cy="1024850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8EB3144-F545-DB16-FD9C-EFA4BE1D17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27" t="31102" r="10667" b="32601"/>
          <a:stretch/>
        </p:blipFill>
        <p:spPr>
          <a:xfrm>
            <a:off x="-6324600" y="8801100"/>
            <a:ext cx="3728720" cy="3733800"/>
          </a:xfrm>
          <a:prstGeom prst="ellipse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4F0CC56-BF74-94C2-B4E8-AC343C3F7B1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839" t="31153" r="10936" b="32504"/>
          <a:stretch/>
        </p:blipFill>
        <p:spPr>
          <a:xfrm>
            <a:off x="20726400" y="723900"/>
            <a:ext cx="3715474" cy="3738624"/>
          </a:xfrm>
          <a:prstGeom prst="ellipse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4B45D76-4307-1FB6-2D95-77EDDB8151A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736" t="31080" r="10973" b="32697"/>
          <a:stretch/>
        </p:blipFill>
        <p:spPr>
          <a:xfrm>
            <a:off x="19024600" y="10233368"/>
            <a:ext cx="3718560" cy="3726181"/>
          </a:xfrm>
          <a:prstGeom prst="ellipse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F6ACE89-8DFE-F812-47A1-77DB38ACE00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909" t="31056" r="10639" b="32647"/>
          <a:stretch/>
        </p:blipFill>
        <p:spPr>
          <a:xfrm>
            <a:off x="7280910" y="-4076700"/>
            <a:ext cx="3726180" cy="3733800"/>
          </a:xfrm>
          <a:prstGeom prst="ellipse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4E57809-C63C-2A51-2F7C-EA622C7A272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910" t="31038" r="10800" b="32666"/>
          <a:stretch/>
        </p:blipFill>
        <p:spPr>
          <a:xfrm>
            <a:off x="-5943600" y="-3009900"/>
            <a:ext cx="3718560" cy="37338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231779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E670D19-6489-BDBB-97CD-818086ADF0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9495" b="8146"/>
          <a:stretch/>
        </p:blipFill>
        <p:spPr>
          <a:xfrm>
            <a:off x="3268293" y="1440367"/>
            <a:ext cx="11751411" cy="12031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CD1AA8E-DB6D-FBBF-1106-DDDCF6421A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27" t="31102" r="10667" b="32601"/>
          <a:stretch/>
        </p:blipFill>
        <p:spPr>
          <a:xfrm>
            <a:off x="3954977" y="6049505"/>
            <a:ext cx="3728720" cy="3733800"/>
          </a:xfrm>
          <a:prstGeom prst="ellipse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AC9B2D7-D560-6BC1-0B68-1BFCEEFB59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839" t="31153" r="10936" b="32504"/>
          <a:stretch/>
        </p:blipFill>
        <p:spPr>
          <a:xfrm>
            <a:off x="13871815" y="3086100"/>
            <a:ext cx="3715474" cy="3738624"/>
          </a:xfrm>
          <a:prstGeom prst="ellipse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38C87B8-0256-8926-EA2F-7F760A8796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736" t="31080" r="10973" b="32697"/>
          <a:stretch/>
        </p:blipFill>
        <p:spPr>
          <a:xfrm>
            <a:off x="10548424" y="6049505"/>
            <a:ext cx="3718560" cy="3726181"/>
          </a:xfrm>
          <a:prstGeom prst="ellipse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111A9B0-7845-2253-C18E-30D287FFE5C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909" t="31056" r="10639" b="32647"/>
          <a:stretch/>
        </p:blipFill>
        <p:spPr>
          <a:xfrm>
            <a:off x="7280908" y="3276600"/>
            <a:ext cx="3726180" cy="3733800"/>
          </a:xfrm>
          <a:prstGeom prst="ellipse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3458D55-0D09-AB74-49A1-4BBE85D493C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910" t="31038" r="10800" b="32666"/>
          <a:stretch/>
        </p:blipFill>
        <p:spPr>
          <a:xfrm>
            <a:off x="697621" y="3090924"/>
            <a:ext cx="3718560" cy="3733800"/>
          </a:xfrm>
          <a:prstGeom prst="ellipse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E33306-BB11-6E49-AA12-0624E4B26AFA}"/>
              </a:ext>
            </a:extLst>
          </p:cNvPr>
          <p:cNvSpPr txBox="1"/>
          <p:nvPr/>
        </p:nvSpPr>
        <p:spPr>
          <a:xfrm>
            <a:off x="4021015" y="511314"/>
            <a:ext cx="1024596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Bahnschrift" panose="020B0502040204020203" pitchFamily="34" charset="0"/>
              </a:rPr>
              <a:t>РЕАКЦИИ ЛЮДЕЙ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7972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D338FB-5B76-B4C0-9C64-9B053B50086B}"/>
              </a:ext>
            </a:extLst>
          </p:cNvPr>
          <p:cNvSpPr txBox="1"/>
          <p:nvPr/>
        </p:nvSpPr>
        <p:spPr>
          <a:xfrm>
            <a:off x="4191000" y="2400300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7200" dirty="0">
                <a:solidFill>
                  <a:srgbClr val="B3281C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6000" dirty="0">
                <a:solidFill>
                  <a:srgbClr val="B3281C"/>
                </a:solidFill>
                <a:latin typeface="Bahnschrift" panose="020B0502040204020203" pitchFamily="34" charset="0"/>
              </a:rPr>
              <a:t>культура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187032-CEB0-C1A6-37C7-9C5A849F4B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96"/>
          <a:stretch/>
        </p:blipFill>
        <p:spPr>
          <a:xfrm>
            <a:off x="1143000" y="4686300"/>
            <a:ext cx="2364664" cy="3672000"/>
          </a:xfrm>
          <a:prstGeom prst="rect">
            <a:avLst/>
          </a:prstGeom>
          <a:effectLst>
            <a:outerShdw blurRad="1219200" dir="5400000" sx="90000" sy="-19000" rotWithShape="0">
              <a:srgbClr val="4C4353">
                <a:alpha val="10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75CD508-0046-CB0B-F6EC-148D712AE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8621" y="4686300"/>
            <a:ext cx="2432700" cy="3672000"/>
          </a:xfrm>
          <a:prstGeom prst="rect">
            <a:avLst/>
          </a:prstGeom>
          <a:effectLst>
            <a:outerShdw blurRad="1219200" dir="5400000" sx="90000" sy="-19000" rotWithShape="0">
              <a:srgbClr val="480F17">
                <a:alpha val="10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6C24811-69CF-177D-FFBC-957DD83C4B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2278" y="4686300"/>
            <a:ext cx="2346637" cy="3672000"/>
          </a:xfrm>
          <a:prstGeom prst="rect">
            <a:avLst/>
          </a:prstGeom>
          <a:effectLst>
            <a:outerShdw blurRad="1219200" dir="5400000" sx="90000" sy="-19000" rotWithShape="0">
              <a:srgbClr val="5DA5DE">
                <a:alpha val="10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014B82C-702F-6C02-D3EA-7688557465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9872" y="4686300"/>
            <a:ext cx="2368001" cy="3672000"/>
          </a:xfrm>
          <a:prstGeom prst="rect">
            <a:avLst/>
          </a:prstGeom>
          <a:effectLst>
            <a:outerShdw blurRad="1219200" dir="5400000" sx="90000" sy="-19000" rotWithShape="0">
              <a:srgbClr val="77623F">
                <a:alpha val="10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1DAC49-7E94-750B-7315-3B3EB27B16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58830" y="4686300"/>
            <a:ext cx="2402169" cy="3672000"/>
          </a:xfrm>
          <a:prstGeom prst="rect">
            <a:avLst/>
          </a:prstGeom>
          <a:effectLst>
            <a:outerShdw blurRad="1219200" dir="5400000" sx="90000" sy="-19000" rotWithShape="0">
              <a:srgbClr val="D7CDAD">
                <a:alpha val="10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val="32006591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E9BB18-491C-27CB-5CA4-D91A562B0A18}"/>
              </a:ext>
            </a:extLst>
          </p:cNvPr>
          <p:cNvSpPr txBox="1"/>
          <p:nvPr/>
        </p:nvSpPr>
        <p:spPr>
          <a:xfrm>
            <a:off x="4191000" y="2095500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6000" dirty="0">
                <a:solidFill>
                  <a:srgbClr val="B3281C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4800" dirty="0">
                <a:solidFill>
                  <a:srgbClr val="B3281C"/>
                </a:solidFill>
                <a:latin typeface="Bahnschrift" panose="020B0502040204020203" pitchFamily="34" charset="0"/>
              </a:rPr>
              <a:t>поп-культура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56D3B4-D6C8-A6B7-9B3F-022D7FFF5542}"/>
              </a:ext>
            </a:extLst>
          </p:cNvPr>
          <p:cNvSpPr txBox="1"/>
          <p:nvPr/>
        </p:nvSpPr>
        <p:spPr>
          <a:xfrm>
            <a:off x="4572000" y="2857500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Bahnschrift" panose="020B0502040204020203" pitchFamily="34" charset="0"/>
              </a:rPr>
              <a:t>Carrie (1976)</a:t>
            </a:r>
            <a:endParaRPr lang="ru-RU" sz="3600" dirty="0">
              <a:latin typeface="Bahnschrift" panose="020B0502040204020203" pitchFamily="34" charset="0"/>
            </a:endParaRPr>
          </a:p>
        </p:txBody>
      </p:sp>
      <p:pic>
        <p:nvPicPr>
          <p:cNvPr id="6" name="carrie">
            <a:hlinkClick r:id="" action="ppaction://media"/>
            <a:extLst>
              <a:ext uri="{FF2B5EF4-FFF2-40B4-BE49-F238E27FC236}">
                <a16:creationId xmlns:a16="http://schemas.microsoft.com/office/drawing/2014/main" id="{BDB1854D-DA66-24C4-4F44-BBA69F8C91E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9375" t="3183" r="8594" b="2041"/>
          <a:stretch/>
        </p:blipFill>
        <p:spPr>
          <a:xfrm>
            <a:off x="3192638" y="3602570"/>
            <a:ext cx="11902723" cy="636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87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7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E9BB18-491C-27CB-5CA4-D91A562B0A18}"/>
              </a:ext>
            </a:extLst>
          </p:cNvPr>
          <p:cNvSpPr txBox="1"/>
          <p:nvPr/>
        </p:nvSpPr>
        <p:spPr>
          <a:xfrm>
            <a:off x="4191000" y="2095500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6000" dirty="0">
                <a:solidFill>
                  <a:srgbClr val="B3281C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4800" dirty="0">
                <a:solidFill>
                  <a:srgbClr val="B3281C"/>
                </a:solidFill>
                <a:latin typeface="Bahnschrift" panose="020B0502040204020203" pitchFamily="34" charset="0"/>
              </a:rPr>
              <a:t>поп-культура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56D3B4-D6C8-A6B7-9B3F-022D7FFF5542}"/>
              </a:ext>
            </a:extLst>
          </p:cNvPr>
          <p:cNvSpPr txBox="1"/>
          <p:nvPr/>
        </p:nvSpPr>
        <p:spPr>
          <a:xfrm>
            <a:off x="4572000" y="2857500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Bahnschrift" panose="020B0502040204020203" pitchFamily="34" charset="0"/>
              </a:rPr>
              <a:t>My girl (1991)</a:t>
            </a:r>
            <a:endParaRPr lang="ru-RU" sz="3600" dirty="0">
              <a:latin typeface="Bahnschrift" panose="020B0502040204020203" pitchFamily="34" charset="0"/>
            </a:endParaRPr>
          </a:p>
        </p:txBody>
      </p:sp>
      <p:pic>
        <p:nvPicPr>
          <p:cNvPr id="3" name="My Girl (1991) - I'm Hemorrhaging! Scene (5_10) _ Movieclips">
            <a:hlinkClick r:id="" action="ppaction://media"/>
            <a:extLst>
              <a:ext uri="{FF2B5EF4-FFF2-40B4-BE49-F238E27FC236}">
                <a16:creationId xmlns:a16="http://schemas.microsoft.com/office/drawing/2014/main" id="{8F129D65-CD2C-451D-5E3D-61110EE2D9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89600" y="3602570"/>
            <a:ext cx="11308800" cy="636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688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5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22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AE4201-60DF-E311-235B-15AFAF8DD3CE}"/>
              </a:ext>
            </a:extLst>
          </p:cNvPr>
          <p:cNvSpPr txBox="1"/>
          <p:nvPr/>
        </p:nvSpPr>
        <p:spPr>
          <a:xfrm>
            <a:off x="4191000" y="2095500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6000" dirty="0">
                <a:solidFill>
                  <a:srgbClr val="B3281C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4800" dirty="0">
                <a:solidFill>
                  <a:srgbClr val="B3281C"/>
                </a:solidFill>
                <a:latin typeface="Bahnschrift" panose="020B0502040204020203" pitchFamily="34" charset="0"/>
              </a:rPr>
              <a:t>поп-культура</a:t>
            </a:r>
          </a:p>
        </p:txBody>
      </p:sp>
      <p:pic>
        <p:nvPicPr>
          <p:cNvPr id="2" name="The Blue Lagoon (2_8) Movie CLIP - You're Bleeding! (1980) HD">
            <a:hlinkClick r:id="" action="ppaction://media"/>
            <a:extLst>
              <a:ext uri="{FF2B5EF4-FFF2-40B4-BE49-F238E27FC236}">
                <a16:creationId xmlns:a16="http://schemas.microsoft.com/office/drawing/2014/main" id="{FA180524-262E-6720-9161-E7CC44C609E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88266" y="3601820"/>
            <a:ext cx="11311467" cy="63627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5BB55E-FC38-A2E3-975D-5042213E31D7}"/>
              </a:ext>
            </a:extLst>
          </p:cNvPr>
          <p:cNvSpPr txBox="1"/>
          <p:nvPr/>
        </p:nvSpPr>
        <p:spPr>
          <a:xfrm>
            <a:off x="4572000" y="2857500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Bahnschrift" panose="020B0502040204020203" pitchFamily="34" charset="0"/>
              </a:rPr>
              <a:t>Blue Lagoon (1980)</a:t>
            </a:r>
            <a:endParaRPr lang="ru-RU" sz="3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6192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6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6098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8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3E1C5BDE-1041-685A-AE5C-4C72A387E9C7}"/>
              </a:ext>
            </a:extLst>
          </p:cNvPr>
          <p:cNvGrpSpPr/>
          <p:nvPr/>
        </p:nvGrpSpPr>
        <p:grpSpPr>
          <a:xfrm>
            <a:off x="0" y="-20515"/>
            <a:ext cx="18288001" cy="10307515"/>
            <a:chOff x="0" y="20514"/>
            <a:chExt cx="18288001" cy="10307515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DE9CF9A-8B8D-983C-7AFB-AFC65E777D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6267"/>
            <a:stretch/>
          </p:blipFill>
          <p:spPr>
            <a:xfrm>
              <a:off x="0" y="20515"/>
              <a:ext cx="6449288" cy="10307514"/>
            </a:xfrm>
            <a:prstGeom prst="rect">
              <a:avLst/>
            </a:prstGeom>
          </p:spPr>
        </p:pic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4EFE8936-A3AB-E098-BA1D-2178B5754E9B}"/>
                </a:ext>
              </a:extLst>
            </p:cNvPr>
            <p:cNvSpPr/>
            <p:nvPr/>
          </p:nvSpPr>
          <p:spPr>
            <a:xfrm>
              <a:off x="6019801" y="20514"/>
              <a:ext cx="12268200" cy="10266486"/>
            </a:xfrm>
            <a:prstGeom prst="rect">
              <a:avLst/>
            </a:prstGeom>
            <a:solidFill>
              <a:srgbClr val="0A08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38BA620-A4FD-1974-1F5A-A9AD92FF719E}"/>
              </a:ext>
            </a:extLst>
          </p:cNvPr>
          <p:cNvSpPr txBox="1"/>
          <p:nvPr/>
        </p:nvSpPr>
        <p:spPr>
          <a:xfrm>
            <a:off x="7162800" y="2247900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7200" dirty="0">
                <a:solidFill>
                  <a:schemeClr val="bg1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6000" dirty="0">
                <a:solidFill>
                  <a:schemeClr val="bg1"/>
                </a:solidFill>
                <a:latin typeface="Bahnschrift" panose="020B0502040204020203" pitchFamily="34" charset="0"/>
              </a:rPr>
              <a:t>религия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225300-4267-5475-8299-C4D4CEFA4F34}"/>
              </a:ext>
            </a:extLst>
          </p:cNvPr>
          <p:cNvSpPr txBox="1"/>
          <p:nvPr/>
        </p:nvSpPr>
        <p:spPr>
          <a:xfrm>
            <a:off x="8001001" y="5981700"/>
            <a:ext cx="83058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Bahnschrift Light" panose="020B0502040204020203" pitchFamily="34" charset="0"/>
              </a:rPr>
              <a:t>Ислам, христианство, иудаизм и индуизм — рассматривают женщину во время менструации как грязную, не имеющую права участвовать в религиозных церемониях или прикасаться к пище.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760958-E7A4-1B6B-753A-8D038EA1AA9C}"/>
              </a:ext>
            </a:extLst>
          </p:cNvPr>
          <p:cNvSpPr txBox="1"/>
          <p:nvPr/>
        </p:nvSpPr>
        <p:spPr>
          <a:xfrm>
            <a:off x="7581901" y="4635674"/>
            <a:ext cx="9144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Первопричины возникновения табу восходят к религиозным воззрениям и учениям. </a:t>
            </a:r>
          </a:p>
        </p:txBody>
      </p:sp>
    </p:spTree>
    <p:extLst>
      <p:ext uri="{BB962C8B-B14F-4D97-AF65-F5344CB8AC3E}">
        <p14:creationId xmlns:p14="http://schemas.microsoft.com/office/powerpoint/2010/main" val="12850620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women dancing and menstruating.">
            <a:extLst>
              <a:ext uri="{FF2B5EF4-FFF2-40B4-BE49-F238E27FC236}">
                <a16:creationId xmlns:a16="http://schemas.microsoft.com/office/drawing/2014/main" id="{4C9CC6F4-73F5-5FCB-0BCB-B743FDF588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9144000" y="9525"/>
            <a:ext cx="5702615" cy="1027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DE99879-2207-65C3-FCB9-6CEAE086D3FE}"/>
              </a:ext>
            </a:extLst>
          </p:cNvPr>
          <p:cNvSpPr txBox="1"/>
          <p:nvPr/>
        </p:nvSpPr>
        <p:spPr>
          <a:xfrm>
            <a:off x="14401800" y="9334500"/>
            <a:ext cx="37338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000" dirty="0">
                <a:solidFill>
                  <a:srgbClr val="0A0809"/>
                </a:solidFill>
                <a:latin typeface="Bahnschrift" panose="020B0502040204020203" pitchFamily="34" charset="0"/>
              </a:rPr>
              <a:t>Наскальное искусство, Западная Австралия</a:t>
            </a:r>
          </a:p>
        </p:txBody>
      </p:sp>
      <p:pic>
        <p:nvPicPr>
          <p:cNvPr id="3" name="Picture 2" descr="Two women dancing and menstruating.">
            <a:extLst>
              <a:ext uri="{FF2B5EF4-FFF2-40B4-BE49-F238E27FC236}">
                <a16:creationId xmlns:a16="http://schemas.microsoft.com/office/drawing/2014/main" id="{5510DFEC-56AB-A8A8-977E-84E5AC10CF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441385" y="9525"/>
            <a:ext cx="5702615" cy="1027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6817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1BA829-B199-63F5-3498-3251CC7DF4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041" b="941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C6C272-762A-BB9F-5FC3-A99E319690C9}"/>
              </a:ext>
            </a:extLst>
          </p:cNvPr>
          <p:cNvSpPr txBox="1"/>
          <p:nvPr/>
        </p:nvSpPr>
        <p:spPr>
          <a:xfrm>
            <a:off x="14325600" y="9105900"/>
            <a:ext cx="37338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800" dirty="0">
                <a:solidFill>
                  <a:schemeClr val="bg1"/>
                </a:solidFill>
                <a:latin typeface="Bahnschrift" panose="020B0502040204020203" pitchFamily="34" charset="0"/>
              </a:rPr>
              <a:t>«Менструальные хижины» в Непале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E132F7-CE30-30CE-5C52-B0C7A466F0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22" b="2021"/>
          <a:stretch/>
        </p:blipFill>
        <p:spPr>
          <a:xfrm>
            <a:off x="-18145149" y="-647700"/>
            <a:ext cx="18151011" cy="1211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3881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1BA829-B199-63F5-3498-3251CC7DF4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041" b="941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E132F7-CE30-30CE-5C52-B0C7A466F0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95" t="10268" r="95" b="10268"/>
          <a:stretch/>
        </p:blipFill>
        <p:spPr>
          <a:xfrm>
            <a:off x="0" y="0"/>
            <a:ext cx="18493483" cy="10287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C6C272-762A-BB9F-5FC3-A99E319690C9}"/>
              </a:ext>
            </a:extLst>
          </p:cNvPr>
          <p:cNvSpPr txBox="1"/>
          <p:nvPr/>
        </p:nvSpPr>
        <p:spPr>
          <a:xfrm>
            <a:off x="14325600" y="9105900"/>
            <a:ext cx="37338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800" dirty="0">
                <a:solidFill>
                  <a:schemeClr val="bg1"/>
                </a:solidFill>
                <a:latin typeface="Bahnschrift" panose="020B0502040204020203" pitchFamily="34" charset="0"/>
              </a:rPr>
              <a:t>«Менструальные хижины» в Непале</a:t>
            </a:r>
          </a:p>
        </p:txBody>
      </p:sp>
    </p:spTree>
    <p:extLst>
      <p:ext uri="{BB962C8B-B14F-4D97-AF65-F5344CB8AC3E}">
        <p14:creationId xmlns:p14="http://schemas.microsoft.com/office/powerpoint/2010/main" val="21268582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28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961603-846A-CAD0-8AA5-6E692E116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261" y="-4457700"/>
            <a:ext cx="7229475" cy="40195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E5501C-B34D-281F-DEFF-0609D09EEC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71" y="426479"/>
            <a:ext cx="16754857" cy="943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617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28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961603-846A-CAD0-8AA5-6E692E116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327" y="573405"/>
            <a:ext cx="16439346" cy="914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037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1D39C8-3502-F506-9294-88628174A7E6}"/>
              </a:ext>
            </a:extLst>
          </p:cNvPr>
          <p:cNvSpPr txBox="1"/>
          <p:nvPr/>
        </p:nvSpPr>
        <p:spPr>
          <a:xfrm>
            <a:off x="2857500" y="3712339"/>
            <a:ext cx="12573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000" dirty="0">
                <a:solidFill>
                  <a:srgbClr val="B3281C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среднем на протяжении жизни женщина менструирует 2535 дней</a:t>
            </a:r>
          </a:p>
          <a:p>
            <a:pPr algn="ctr"/>
            <a:r>
              <a:rPr lang="ru-RU" sz="6000" dirty="0">
                <a:solidFill>
                  <a:srgbClr val="B3281C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6000" dirty="0">
                <a:solidFill>
                  <a:srgbClr val="B3281C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сумме составляет около </a:t>
            </a:r>
            <a:r>
              <a:rPr lang="ru-RU" sz="6000" dirty="0">
                <a:solidFill>
                  <a:srgbClr val="B3281C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ru-RU" sz="6000" dirty="0">
                <a:solidFill>
                  <a:srgbClr val="B3281C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лет)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B0D1C2-3416-A322-022E-5442F50816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7" t="16391" r="58042" b="18848"/>
          <a:stretch/>
        </p:blipFill>
        <p:spPr>
          <a:xfrm rot="614116">
            <a:off x="2675895" y="-3385833"/>
            <a:ext cx="2028041" cy="28547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09780C-CDDF-C6A4-C598-05B4791D9D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0582203" y="11527403"/>
            <a:ext cx="1051890" cy="21992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D2FA276-874F-ACEA-AD65-4E5D3ED4D4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1401241" y="11527403"/>
            <a:ext cx="1051890" cy="219923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40F698-D18C-E9D8-C2B5-4B0EC234FF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175221" y="11527403"/>
            <a:ext cx="1051890" cy="219923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E3E0C0-C7BB-C8DA-0B0C-5EB750A60C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994259" y="11527403"/>
            <a:ext cx="1051890" cy="21992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574ECB7-54D8-D447-E185-6EDBC08338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0582203" y="13906929"/>
            <a:ext cx="1051890" cy="219923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A0C9465-97F4-1784-A890-4A21326EF5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1401241" y="13906929"/>
            <a:ext cx="1051890" cy="219923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1081FD-3E21-B43D-E588-BF7191290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175221" y="13906929"/>
            <a:ext cx="1051890" cy="219923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9CB6B38-4729-8717-F974-1791C6C8D1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994259" y="13906929"/>
            <a:ext cx="1051890" cy="219923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74EF280-76E7-551C-1C8E-6500F934F3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0606884" y="16294076"/>
            <a:ext cx="1051890" cy="219923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4457748-9928-4B64-A1E3-C469FCFA1C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1425922" y="16294076"/>
            <a:ext cx="1051890" cy="21992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555C6FF-7E8E-688F-49CD-ACBA7C9BEF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199902" y="16294076"/>
            <a:ext cx="1051890" cy="219923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88934C1-1B50-9A3A-655F-51710DD293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018940" y="16294076"/>
            <a:ext cx="1051890" cy="219923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ED02911-4D74-53E2-CD38-109046544E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813298" y="11519783"/>
            <a:ext cx="1051890" cy="21992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5565D4D-721E-510A-36A5-3DB6AB8F2B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632336" y="11519783"/>
            <a:ext cx="1051890" cy="219923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D471713-9827-B842-8C51-EB6544A086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5406316" y="11519783"/>
            <a:ext cx="1051890" cy="219923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D68CE2F-FE9D-8F4A-59B9-4ABA597A8C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6225354" y="11519783"/>
            <a:ext cx="1051890" cy="219923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F734A7E-8B6E-43A8-3296-118C611639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813298" y="13899309"/>
            <a:ext cx="1051890" cy="219923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AE37D1A-D7B2-0E37-39C6-F549A5980D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632336" y="13899309"/>
            <a:ext cx="1051890" cy="219923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5B099E3-2718-2DF5-9055-ED1F34859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5406316" y="13899309"/>
            <a:ext cx="1051890" cy="219923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44EB05D9-72AE-61B3-35AB-D10D7D0230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6225354" y="13899309"/>
            <a:ext cx="1051890" cy="219923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9D152AA-77F9-F7F5-39EB-157AE254A4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837979" y="16286456"/>
            <a:ext cx="1051890" cy="219923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6AAED1CB-6B5D-CE3E-B257-CC397225D7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657017" y="16286456"/>
            <a:ext cx="1051890" cy="2199232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014757D4-30AE-B8F3-40BC-39F4B14B2A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5430997" y="16286456"/>
            <a:ext cx="1051890" cy="2199232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5EB857F6-E571-75CA-1CFA-2F74318DD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6250035" y="16286456"/>
            <a:ext cx="1051890" cy="219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6495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28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4CB173-F48E-20FB-A902-9D4F12E1B2AE}"/>
              </a:ext>
            </a:extLst>
          </p:cNvPr>
          <p:cNvSpPr txBox="1"/>
          <p:nvPr/>
        </p:nvSpPr>
        <p:spPr>
          <a:xfrm>
            <a:off x="4190999" y="1790700"/>
            <a:ext cx="9906000" cy="8610600"/>
          </a:xfrm>
          <a:prstGeom prst="rect">
            <a:avLst/>
          </a:prstGeom>
          <a:noFill/>
        </p:spPr>
        <p:txBody>
          <a:bodyPr wrap="square">
            <a:prstTxWarp prst="textArchUp">
              <a:avLst>
                <a:gd name="adj" fmla="val 10341888"/>
              </a:avLst>
            </a:prstTxWarp>
            <a:sp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  <a:latin typeface="Bahnschrift" panose="020B0502040204020203" pitchFamily="34" charset="0"/>
              </a:rPr>
              <a:t>МЕНСТРУАЦИЯ И </a:t>
            </a:r>
          </a:p>
          <a:p>
            <a:pPr algn="ctr"/>
            <a:r>
              <a:rPr lang="ru-RU" sz="5400" dirty="0">
                <a:solidFill>
                  <a:schemeClr val="bg1"/>
                </a:solidFill>
                <a:latin typeface="Bahnschrift" panose="020B0502040204020203" pitchFamily="34" charset="0"/>
              </a:rPr>
              <a:t>экология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1E360E-D4E5-2B96-D483-4CC6549E1B1C}"/>
              </a:ext>
            </a:extLst>
          </p:cNvPr>
          <p:cNvSpPr txBox="1"/>
          <p:nvPr/>
        </p:nvSpPr>
        <p:spPr>
          <a:xfrm>
            <a:off x="7960165" y="4953857"/>
            <a:ext cx="2373923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3800" dirty="0">
                <a:solidFill>
                  <a:schemeClr val="bg1"/>
                </a:solidFill>
                <a:latin typeface="Bahnschrift" panose="020B0502040204020203" pitchFamily="34" charset="0"/>
              </a:rPr>
              <a:t>=</a:t>
            </a:r>
            <a:endParaRPr lang="ru-RU" sz="7200" dirty="0">
              <a:solidFill>
                <a:schemeClr val="bg1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AB0F146-654E-6743-3826-2078B38CCA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7" t="16391" r="58042" b="18848"/>
          <a:stretch/>
        </p:blipFill>
        <p:spPr>
          <a:xfrm rot="614116">
            <a:off x="1869896" y="2471960"/>
            <a:ext cx="4781069" cy="67300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FCD911-27F7-99A1-6946-FC9C2AB8F1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0759284" y="2857931"/>
            <a:ext cx="1051890" cy="21992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0F585D-4AC6-6345-BAC9-25DA7F0EF20D}"/>
              </a:ext>
            </a:extLst>
          </p:cNvPr>
          <p:cNvSpPr txBox="1"/>
          <p:nvPr/>
        </p:nvSpPr>
        <p:spPr>
          <a:xfrm>
            <a:off x="2551144" y="4297114"/>
            <a:ext cx="3473453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B3281C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4800" dirty="0">
              <a:solidFill>
                <a:srgbClr val="B3281C"/>
              </a:solidFill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solidFill>
                  <a:srgbClr val="B3281C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менструальная чаша</a:t>
            </a:r>
            <a:endParaRPr lang="ru-RU" sz="2800" b="1" dirty="0">
              <a:solidFill>
                <a:srgbClr val="B3281C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2D6D414-723D-CA16-1E7D-A965DDE096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1578322" y="2857931"/>
            <a:ext cx="1051890" cy="219923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ECAC4BB-BBB0-9CAD-F47D-DC8B54D8E2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352302" y="2857931"/>
            <a:ext cx="1051890" cy="219923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A8ADEF3-AF9B-5F7B-B5C8-9C5D4D6A9A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171340" y="2857931"/>
            <a:ext cx="1051890" cy="21992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65202E0-9981-E4F1-9D97-B8E9548711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0759284" y="5237457"/>
            <a:ext cx="1051890" cy="219923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736827B-073A-01F3-7874-2A72DBAA25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1578322" y="5237457"/>
            <a:ext cx="1051890" cy="219923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E7F42BF-5B7D-3D29-8BB0-4174A687E3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352302" y="5237457"/>
            <a:ext cx="1051890" cy="21992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43D1DBA-88BE-B109-BD47-0DD7FD75C4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171340" y="5237457"/>
            <a:ext cx="1051890" cy="219923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87D6949-8075-1F53-4EA8-3990B4EA54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0783965" y="7624604"/>
            <a:ext cx="1051890" cy="219923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AC6BD10-B199-B10F-F03E-F4DCCE789D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1603003" y="7624604"/>
            <a:ext cx="1051890" cy="219923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2DFDAFF-86B9-E164-068D-82E62AD26A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2376983" y="7624604"/>
            <a:ext cx="1051890" cy="219923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5836C02-F1CF-7CD6-1E88-C30B373275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196021" y="7624604"/>
            <a:ext cx="1051890" cy="219923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D1EF6F2-B714-4E7B-83AA-AC3AE29E71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990379" y="2850311"/>
            <a:ext cx="1051890" cy="219923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7933771-9758-A0E8-3938-87A55244D9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809417" y="2850311"/>
            <a:ext cx="1051890" cy="219923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8F88160-8A4C-5AE7-8DF6-EE33D22B29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5583397" y="2850311"/>
            <a:ext cx="1051890" cy="219923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3912754-B32B-20CB-8240-3C60B9A53C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6402435" y="2850311"/>
            <a:ext cx="1051890" cy="2199232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92A21D40-4AB0-E42C-6CE5-C6B3BD0FB8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3990379" y="5229837"/>
            <a:ext cx="1051890" cy="2199232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DA5EA576-7875-9DF7-BCD5-F4B6904236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809417" y="5229837"/>
            <a:ext cx="1051890" cy="2199232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796B62CB-14A7-82C7-70B6-C72B7B08A6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5583397" y="5229837"/>
            <a:ext cx="1051890" cy="2199232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EBDB81C-1ADB-D9A3-66A7-2FD51D1554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6402435" y="5229837"/>
            <a:ext cx="1051890" cy="219923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407F1D0-E8F6-1872-22E2-CEE88B083D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015060" y="7616984"/>
            <a:ext cx="1051890" cy="2199232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4712D992-D58C-590E-54BA-00E31A0D37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4834098" y="7616984"/>
            <a:ext cx="1051890" cy="2199232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005A900-8163-225E-CEA2-B26C5B78CE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5608078" y="7616984"/>
            <a:ext cx="1051890" cy="219923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0B79A780-8FA8-F7A7-8C9B-E37BC5C319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9" t="13582" r="8755"/>
          <a:stretch/>
        </p:blipFill>
        <p:spPr>
          <a:xfrm rot="20768638">
            <a:off x="16427116" y="7616984"/>
            <a:ext cx="1051890" cy="21992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E15673-DBC2-7323-1531-19E9AB10086F}"/>
              </a:ext>
            </a:extLst>
          </p:cNvPr>
          <p:cNvSpPr txBox="1"/>
          <p:nvPr/>
        </p:nvSpPr>
        <p:spPr>
          <a:xfrm rot="5400000">
            <a:off x="14281099" y="5646354"/>
            <a:ext cx="70227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1 700</a:t>
            </a:r>
            <a:r>
              <a:rPr lang="en-US" sz="4800" dirty="0">
                <a:solidFill>
                  <a:schemeClr val="bg1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тампонов</a:t>
            </a:r>
            <a:endParaRPr lang="ru-RU" sz="4800" b="1" dirty="0">
              <a:solidFill>
                <a:schemeClr val="bg1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44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F13B5D-6C5F-7562-95D1-23352FFC54BF}"/>
              </a:ext>
            </a:extLst>
          </p:cNvPr>
          <p:cNvSpPr txBox="1"/>
          <p:nvPr/>
        </p:nvSpPr>
        <p:spPr>
          <a:xfrm>
            <a:off x="1600200" y="3204508"/>
            <a:ext cx="12573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dirty="0">
                <a:solidFill>
                  <a:srgbClr val="B3281C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LET’S STOP CYCLE STIGMA.</a:t>
            </a:r>
          </a:p>
          <a:p>
            <a:r>
              <a:rPr lang="en-US" sz="6000" b="1" dirty="0">
                <a:solidFill>
                  <a:srgbClr val="B3281C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PERIOD</a:t>
            </a:r>
            <a:r>
              <a:rPr lang="en-US" sz="6000" b="1" dirty="0">
                <a:solidFill>
                  <a:srgbClr val="B3281C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rgbClr val="B3281C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4A2DB74-CA40-395E-7709-1E64ACB1A1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5143500"/>
            <a:ext cx="1143000" cy="152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2370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209</Words>
  <Application>Microsoft Office PowerPoint</Application>
  <PresentationFormat>Произвольный</PresentationFormat>
  <Paragraphs>58</Paragraphs>
  <Slides>21</Slides>
  <Notes>1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Bahnschrift</vt:lpstr>
      <vt:lpstr>Calibri</vt:lpstr>
      <vt:lpstr>Bahnschrift Light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Розовый Четкий Иллюстративный Люди Здравоохранение Слайдовая Презентация</dc:title>
  <dc:creator>Admin</dc:creator>
  <cp:lastModifiedBy>Анастасия Акинчиц</cp:lastModifiedBy>
  <cp:revision>7</cp:revision>
  <dcterms:created xsi:type="dcterms:W3CDTF">2006-08-16T00:00:00Z</dcterms:created>
  <dcterms:modified xsi:type="dcterms:W3CDTF">2023-07-06T11:59:09Z</dcterms:modified>
  <dc:identifier>DAFVOyCxMLI</dc:identifier>
</cp:coreProperties>
</file>