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5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47" d="100"/>
          <a:sy n="47" d="100"/>
        </p:scale>
        <p:origin x="-125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D3CC2-9D4A-CB43-A293-87393421D64E}" type="datetimeFigureOut">
              <a:rPr lang="ru-RU" smtClean="0"/>
              <a:t>20.04.12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55074-42C6-8246-8D85-93766A30B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3248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D3CC2-9D4A-CB43-A293-87393421D64E}" type="datetimeFigureOut">
              <a:rPr lang="ru-RU" smtClean="0"/>
              <a:t>20.04.12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55074-42C6-8246-8D85-93766A30B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043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D3CC2-9D4A-CB43-A293-87393421D64E}" type="datetimeFigureOut">
              <a:rPr lang="ru-RU" smtClean="0"/>
              <a:t>20.04.12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55074-42C6-8246-8D85-93766A30B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7323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D3CC2-9D4A-CB43-A293-87393421D64E}" type="datetimeFigureOut">
              <a:rPr lang="ru-RU" smtClean="0"/>
              <a:t>20.04.12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55074-42C6-8246-8D85-93766A30B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931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D3CC2-9D4A-CB43-A293-87393421D64E}" type="datetimeFigureOut">
              <a:rPr lang="ru-RU" smtClean="0"/>
              <a:t>20.04.12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55074-42C6-8246-8D85-93766A30B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664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D3CC2-9D4A-CB43-A293-87393421D64E}" type="datetimeFigureOut">
              <a:rPr lang="ru-RU" smtClean="0"/>
              <a:t>20.04.12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55074-42C6-8246-8D85-93766A30B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5398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D3CC2-9D4A-CB43-A293-87393421D64E}" type="datetimeFigureOut">
              <a:rPr lang="ru-RU" smtClean="0"/>
              <a:t>20.04.12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55074-42C6-8246-8D85-93766A30B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22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D3CC2-9D4A-CB43-A293-87393421D64E}" type="datetimeFigureOut">
              <a:rPr lang="ru-RU" smtClean="0"/>
              <a:t>20.04.12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55074-42C6-8246-8D85-93766A30B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8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D3CC2-9D4A-CB43-A293-87393421D64E}" type="datetimeFigureOut">
              <a:rPr lang="ru-RU" smtClean="0"/>
              <a:t>20.04.12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55074-42C6-8246-8D85-93766A30B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781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D3CC2-9D4A-CB43-A293-87393421D64E}" type="datetimeFigureOut">
              <a:rPr lang="ru-RU" smtClean="0"/>
              <a:t>20.04.12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55074-42C6-8246-8D85-93766A30B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1306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D3CC2-9D4A-CB43-A293-87393421D64E}" type="datetimeFigureOut">
              <a:rPr lang="ru-RU" smtClean="0"/>
              <a:t>20.04.12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55074-42C6-8246-8D85-93766A30B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5910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4D3CC2-9D4A-CB43-A293-87393421D64E}" type="datetimeFigureOut">
              <a:rPr lang="ru-RU" smtClean="0"/>
              <a:t>20.04.12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755074-42C6-8246-8D85-93766A30B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761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3200" dirty="0" err="1"/>
              <a:t>Глобализационные</a:t>
            </a:r>
            <a:r>
              <a:rPr lang="ru-RU" sz="3200" dirty="0"/>
              <a:t> процессы в обществе. Новейшие коммуникационные технологии и медиатизация общества.</a:t>
            </a:r>
            <a:r>
              <a:rPr lang="ru-RU" sz="3200" dirty="0" smtClean="0">
                <a:effectLst/>
              </a:rPr>
              <a:t> 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21597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1.Изобретение компьютера</a:t>
            </a:r>
          </a:p>
          <a:p>
            <a:pPr marL="0" indent="0">
              <a:buNone/>
            </a:pPr>
            <a:r>
              <a:rPr lang="ru-RU" dirty="0" smtClean="0"/>
              <a:t>2.История Интернета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45930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Изобретение компьютера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Три информационные революции:</a:t>
            </a:r>
          </a:p>
          <a:p>
            <a:r>
              <a:rPr lang="ru-RU" dirty="0" smtClean="0"/>
              <a:t>изобретение в середине ХV века Иоганном </a:t>
            </a:r>
            <a:r>
              <a:rPr lang="ru-RU" dirty="0" err="1" smtClean="0"/>
              <a:t>Гутенбергом</a:t>
            </a:r>
            <a:r>
              <a:rPr lang="ru-RU" dirty="0" smtClean="0"/>
              <a:t> печатного станка, в результате чего человечество получило возможность накапливать и распространять информацию в компактной и надежной форме</a:t>
            </a:r>
          </a:p>
          <a:p>
            <a:r>
              <a:rPr lang="ru-RU" dirty="0" smtClean="0"/>
              <a:t>появление в конце XIX века телефона и радиосвязи, позволивших осуществлять коммуникации в реальном времени</a:t>
            </a:r>
          </a:p>
          <a:p>
            <a:r>
              <a:rPr lang="ru-RU" dirty="0" smtClean="0"/>
              <a:t>изобретение в ХХ веке компьютера, который, появившись как средство вычисления, впоследствии добавил к своим возможностям функции предшествующих средств коммуникации и превратился в главное орудие построения современного информационного общества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87344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Первым вычислительным средством были счеты (абак) - устройство, которое возникло примерно за 2,5 тыс. лет до нашей эры. В начале Х века в Европе началось распространение арабских цифр, которые впоследствии легли в основу для автоматических вычислений.</a:t>
            </a:r>
          </a:p>
          <a:p>
            <a:r>
              <a:rPr lang="ru-RU" dirty="0" smtClean="0"/>
              <a:t>В начале XII века римские цифры были вытеснены арабскими, и в 1612 году появилось понятие "десятичная запятая" - ее применил в своих работах шотландский барон Джон </a:t>
            </a:r>
            <a:r>
              <a:rPr lang="ru-RU" dirty="0" err="1" smtClean="0"/>
              <a:t>Нейпер</a:t>
            </a:r>
            <a:r>
              <a:rPr lang="ru-RU" dirty="0" smtClean="0"/>
              <a:t>, который знаменит тем, что ввел понятие логарифма.</a:t>
            </a:r>
          </a:p>
          <a:p>
            <a:r>
              <a:rPr lang="ru-RU" dirty="0" smtClean="0"/>
              <a:t>В 1642 году французский математик </a:t>
            </a:r>
            <a:r>
              <a:rPr lang="ru-RU" dirty="0" err="1" smtClean="0"/>
              <a:t>Блез</a:t>
            </a:r>
            <a:r>
              <a:rPr lang="ru-RU" dirty="0" smtClean="0"/>
              <a:t> Паскаль построил первую числовую вычислительную машину. Впоследствии в его честь был назван язык программирования Паскаль, который появился в конце семидесятых годов 20 века. Язык был разработан швейцарским ученым </a:t>
            </a:r>
            <a:r>
              <a:rPr lang="ru-RU" dirty="0" err="1" smtClean="0"/>
              <a:t>Никлаусом</a:t>
            </a:r>
            <a:r>
              <a:rPr lang="ru-RU" dirty="0" smtClean="0"/>
              <a:t> Виртом. Отличительной особенностью языка явилось наличие строгой логической структуры, что сделало его практическим стандартом в обучении методам программирования нескольких поколений программистов.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87232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Первая программируемая машина, управляемая перфокартами, появилась в 1801 году - это был ткацкий станок Джозефа </a:t>
            </a:r>
            <a:r>
              <a:rPr lang="ru-RU" dirty="0" err="1" smtClean="0"/>
              <a:t>Джаккарда</a:t>
            </a:r>
            <a:r>
              <a:rPr lang="ru-RU" dirty="0" smtClean="0"/>
              <a:t>. Тогда трудно было оценить </a:t>
            </a:r>
            <a:r>
              <a:rPr lang="ru-RU" dirty="0" smtClean="0"/>
              <a:t>значимость данного </a:t>
            </a:r>
            <a:r>
              <a:rPr lang="ru-RU" dirty="0" smtClean="0"/>
              <a:t>изобретения для дальнейшего развития техники. По сути дела это был одновременно и первый вид внешней памяти, которая использовалась для запоминания узоров ткани в жаккардовых ткацких станках.</a:t>
            </a:r>
          </a:p>
          <a:p>
            <a:r>
              <a:rPr lang="ru-RU" dirty="0" smtClean="0"/>
              <a:t>В 1830 году была разработана первая программируемая вычислительная машина - машина Чарльза </a:t>
            </a:r>
            <a:r>
              <a:rPr lang="ru-RU" dirty="0" err="1" smtClean="0"/>
              <a:t>Бэбиджа</a:t>
            </a:r>
            <a:r>
              <a:rPr lang="ru-RU" dirty="0" smtClean="0"/>
              <a:t>, но она была построена лишь спустя 140 лет и выполнена в точности по чертежам </a:t>
            </a:r>
            <a:r>
              <a:rPr lang="ru-RU" dirty="0" err="1" smtClean="0"/>
              <a:t>Бэбиджа</a:t>
            </a:r>
            <a:r>
              <a:rPr lang="ru-RU" dirty="0" smtClean="0"/>
              <a:t> сотрудниками музея Науки в Лондоне. Эта машина (3,4х2,1х0,5м) состояла из более чем четырех тысяч частей, изготовленных из бронзы и стали и способна была производить вычисления до 31-й значащей цифры.</a:t>
            </a:r>
            <a:br>
              <a:rPr lang="ru-RU" dirty="0" smtClean="0"/>
            </a:br>
            <a:r>
              <a:rPr lang="ru-RU" dirty="0" smtClean="0"/>
              <a:t>Первая программа для машины Чарльза Бэббиджа была написана в 1842 году Адой Лавлейс - дочерью лорда Байрона. В честь этой женщины был назван язык программирования Ада - единый язык для встраиваемых и бортовых систем, разработка которого была начата в 1973 году по заказу Пентагона. Изобретение Чарльза Бэббиджа оказало огромное влияние на развитие вычислительной техники. В 1855 году, используя его работы, братья Джордж и Эдвард </a:t>
            </a:r>
            <a:r>
              <a:rPr lang="ru-RU" dirty="0" err="1" smtClean="0"/>
              <a:t>Шутц</a:t>
            </a:r>
            <a:r>
              <a:rPr lang="ru-RU" dirty="0" smtClean="0"/>
              <a:t> из Стокгольма построили первый механический компьютер.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32148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Следующим событием стало изобретение телефона. Обычно это событие датируют 1876 годом и приписывают Александру Грэхему Беллу, хотя он был не единственным, кто предложил подобное устройство. Еще в 1861 году школьный учитель Филипп Рейс изобрел аппарат (названый телефоном), передающий звуки, однако так и не довел его до устройства, передающего речь. В 1876 году </a:t>
            </a:r>
            <a:r>
              <a:rPr lang="ru-RU" dirty="0" err="1" smtClean="0"/>
              <a:t>Элайша</a:t>
            </a:r>
            <a:r>
              <a:rPr lang="ru-RU" dirty="0" smtClean="0"/>
              <a:t> </a:t>
            </a:r>
            <a:r>
              <a:rPr lang="ru-RU" dirty="0" smtClean="0"/>
              <a:t>Грей и Грэхем Белл в один и тот-же день подали заявку на патент на изобретение века. Грэхем Белл опередил своего соперника всего на несколько часов. Открытие Белла дало толчок рождению его кампании (впоследствии знаменитой AT&amp;T), которая внесла огромный вклад в развитие компьютерной техники (транзистор, изменивший облик компьютера в начале 50-х, был изобретен именно в лаборатории </a:t>
            </a:r>
            <a:r>
              <a:rPr lang="ru-RU" dirty="0" err="1" smtClean="0"/>
              <a:t>Bell</a:t>
            </a:r>
            <a:r>
              <a:rPr lang="ru-RU" dirty="0" smtClean="0"/>
              <a:t> </a:t>
            </a:r>
            <a:r>
              <a:rPr lang="ru-RU" dirty="0" err="1" smtClean="0"/>
              <a:t>Labs</a:t>
            </a:r>
            <a:r>
              <a:rPr lang="ru-RU" dirty="0" smtClean="0"/>
              <a:t> (AT&amp;T) в 1947 году) и стала крупнейшей телекоммуникационной компанией в мире (более миллиона служащих).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10319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Конец XIX века ознаменовался и зарождением другой компании, которая ныне стала мировым центром развития вычислительной техники. В1896 году Герман Холлерит основал фирму </a:t>
            </a:r>
            <a:r>
              <a:rPr lang="ru-RU" dirty="0" err="1" smtClean="0"/>
              <a:t>Tabulating</a:t>
            </a:r>
            <a:r>
              <a:rPr lang="ru-RU" dirty="0" smtClean="0"/>
              <a:t> </a:t>
            </a:r>
            <a:r>
              <a:rPr lang="ru-RU" dirty="0" err="1" smtClean="0"/>
              <a:t>Machine</a:t>
            </a:r>
            <a:r>
              <a:rPr lang="ru-RU" dirty="0" smtClean="0"/>
              <a:t> </a:t>
            </a:r>
            <a:r>
              <a:rPr lang="ru-RU" dirty="0" err="1" smtClean="0"/>
              <a:t>Company</a:t>
            </a:r>
            <a:r>
              <a:rPr lang="ru-RU" dirty="0" smtClean="0"/>
              <a:t>, (будущую IBM).</a:t>
            </a:r>
          </a:p>
          <a:p>
            <a:r>
              <a:rPr lang="ru-RU" dirty="0" smtClean="0"/>
              <a:t>До начала ХХ века вычислительные машины, как и тысячу лет назад, оставались механическими. Первый аналоговый компьютер был изобретен только в 1927 году в </a:t>
            </a:r>
            <a:r>
              <a:rPr lang="ru-RU" dirty="0" err="1" smtClean="0"/>
              <a:t>Массачусетсском</a:t>
            </a:r>
            <a:r>
              <a:rPr lang="ru-RU" dirty="0" smtClean="0"/>
              <a:t> технологическом институте (MIT).</a:t>
            </a:r>
          </a:p>
          <a:p>
            <a:r>
              <a:rPr lang="ru-RU" dirty="0"/>
              <a:t>П</a:t>
            </a:r>
            <a:r>
              <a:rPr lang="ru-RU" dirty="0" smtClean="0"/>
              <a:t>рародителями первого современного компьютера были Джон </a:t>
            </a:r>
            <a:r>
              <a:rPr lang="ru-RU" dirty="0" err="1" smtClean="0"/>
              <a:t>Атанасофф</a:t>
            </a:r>
            <a:r>
              <a:rPr lang="ru-RU" dirty="0" smtClean="0"/>
              <a:t> (автор проекта) и Клиффорд </a:t>
            </a:r>
            <a:r>
              <a:rPr lang="ru-RU" dirty="0" err="1" smtClean="0"/>
              <a:t>Бейли</a:t>
            </a:r>
            <a:r>
              <a:rPr lang="ru-RU" dirty="0" smtClean="0"/>
              <a:t> (конструктор первого компьютера). Компьютер был назван АВС, разработка проекта началась в 1939 году, а закончилась созданием опытного образца в 1942 году. Компьютер АВС содержал 1,5 тысячи электронных ламп. </a:t>
            </a:r>
          </a:p>
          <a:p>
            <a:r>
              <a:rPr lang="ru-RU" dirty="0" smtClean="0"/>
              <a:t>Однако многие считают датой рождения первого компьютера 1944 год, когда был построен компьютер МАРК </a:t>
            </a:r>
            <a:r>
              <a:rPr lang="ru-RU" dirty="0" err="1" smtClean="0"/>
              <a:t>I</a:t>
            </a:r>
            <a:r>
              <a:rPr lang="ru-RU" dirty="0" smtClean="0"/>
              <a:t>, получивший широкую известность. Машина была около 17 метров в длину, содержащая 75 000 электронных ламп и 3 000 механических реле. </a:t>
            </a:r>
          </a:p>
          <a:p>
            <a:r>
              <a:rPr lang="ru-RU" dirty="0" smtClean="0"/>
              <a:t>МАРК </a:t>
            </a:r>
            <a:r>
              <a:rPr lang="ru-RU" dirty="0" err="1" smtClean="0"/>
              <a:t>I</a:t>
            </a:r>
            <a:r>
              <a:rPr lang="ru-RU" dirty="0" smtClean="0"/>
              <a:t> производил вычисления с точностью до 23-го значащего знака и выполнял операцию сложения за 3 секунды, а деления - за 12 секунд.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91322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МАРК 1</a:t>
            </a:r>
            <a:endParaRPr lang="ru-RU" dirty="0"/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/>
          <a:srcRect l="16374" r="1637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7875413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/>
              <a:t>П</a:t>
            </a:r>
            <a:r>
              <a:rPr lang="ru-RU" dirty="0" smtClean="0"/>
              <a:t>ервая удачная передача данных между двумя компьютерами произошла 9 сентября 1940 года, когда Джордж </a:t>
            </a:r>
            <a:r>
              <a:rPr lang="ru-RU" dirty="0" err="1" smtClean="0"/>
              <a:t>Стибиц</a:t>
            </a:r>
            <a:r>
              <a:rPr lang="ru-RU" dirty="0" smtClean="0"/>
              <a:t>, сотрудник </a:t>
            </a:r>
            <a:r>
              <a:rPr lang="ru-RU" dirty="0" err="1" smtClean="0"/>
              <a:t>Bell</a:t>
            </a:r>
            <a:r>
              <a:rPr lang="ru-RU" dirty="0" smtClean="0"/>
              <a:t> </a:t>
            </a:r>
            <a:r>
              <a:rPr lang="ru-RU" dirty="0" err="1" smtClean="0"/>
              <a:t>Labs</a:t>
            </a:r>
            <a:r>
              <a:rPr lang="ru-RU" dirty="0" smtClean="0"/>
              <a:t>, при помощи телетайпа передал два числа и команду, предписывающую разделить одно число на другое. Адресатом и исполнителем было электромеханическое вычислительное устройство, которое находилось на расстоянии нескольких сотен километров от заказчика вычисления. Ответ успешно пришел по кабелю; все вычисление заняло тридцать с небольшим секунд.</a:t>
            </a:r>
          </a:p>
          <a:p>
            <a:r>
              <a:rPr lang="ru-RU" dirty="0" smtClean="0"/>
              <a:t>Основу для построения систем внешней памяти - технологию цифровой магнитной записи разработала еще в 1945 году фирма IBM. Фирма UNIVAC на основе этого изобретения выпустила первую цифровую память на магнитной ленте. В 1953 году Джеймс </a:t>
            </a:r>
            <a:r>
              <a:rPr lang="ru-RU" dirty="0" err="1" smtClean="0"/>
              <a:t>Форрест</a:t>
            </a:r>
            <a:r>
              <a:rPr lang="ru-RU" dirty="0" smtClean="0"/>
              <a:t> изобрел ферритовую память в виде кольцевых сердечников и тогда-же появился первый серийно производимый накопитель на магнитной ленте - устройство IBM 726, плотность записи которого составляла 100 символов на дюйм, скорость - 75 дюймов в секунду. В 1966 году IBM применила первую подсистему дисковой памяти - IBM RAMAC 305. Она имела емкость 5 Мбайт на 50 двухфутовых пластинах. Год спустя, в 1967 году, </a:t>
            </a:r>
            <a:r>
              <a:rPr lang="ru-RU" dirty="0" err="1" smtClean="0"/>
              <a:t>А.Бобек</a:t>
            </a:r>
            <a:r>
              <a:rPr lang="ru-RU" dirty="0" smtClean="0"/>
              <a:t>, сотрудник </a:t>
            </a:r>
            <a:r>
              <a:rPr lang="ru-RU" dirty="0" err="1" smtClean="0"/>
              <a:t>Bell</a:t>
            </a:r>
            <a:r>
              <a:rPr lang="ru-RU" dirty="0" smtClean="0"/>
              <a:t> </a:t>
            </a:r>
            <a:r>
              <a:rPr lang="ru-RU" dirty="0" err="1" smtClean="0"/>
              <a:t>Labs</a:t>
            </a:r>
            <a:r>
              <a:rPr lang="ru-RU" dirty="0" smtClean="0"/>
              <a:t>, разработал память на цилиндрических доменах (</a:t>
            </a:r>
            <a:r>
              <a:rPr lang="ru-RU" dirty="0" err="1" smtClean="0"/>
              <a:t>bubble</a:t>
            </a:r>
            <a:r>
              <a:rPr lang="ru-RU" dirty="0" smtClean="0"/>
              <a:t> </a:t>
            </a:r>
            <a:r>
              <a:rPr lang="ru-RU" dirty="0" err="1" smtClean="0"/>
              <a:t>memory</a:t>
            </a:r>
            <a:r>
              <a:rPr lang="ru-RU" dirty="0" smtClean="0"/>
              <a:t>). Первый накопитель на гибких магнитных дисках появился в 1971 году в </a:t>
            </a:r>
            <a:r>
              <a:rPr lang="ru-RU" dirty="0" err="1" smtClean="0"/>
              <a:t>мэйнфреймах</a:t>
            </a:r>
            <a:r>
              <a:rPr lang="ru-RU" dirty="0" smtClean="0"/>
              <a:t> фирмы IBM </a:t>
            </a:r>
            <a:r>
              <a:rPr lang="ru-RU" dirty="0" err="1" smtClean="0"/>
              <a:t>Sistem</a:t>
            </a:r>
            <a:r>
              <a:rPr lang="ru-RU" dirty="0" smtClean="0"/>
              <a:t> 370/135 и 370/195.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14411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1947 г. - именно этот год фигурирует в большинстве источников как дата изобретения транзистора. В 1956 году за труды в области полупроводниковой техники </a:t>
            </a:r>
            <a:r>
              <a:rPr lang="ru-RU" dirty="0" err="1" smtClean="0"/>
              <a:t>Бедфорду</a:t>
            </a:r>
            <a:r>
              <a:rPr lang="ru-RU" dirty="0" smtClean="0"/>
              <a:t> </a:t>
            </a:r>
            <a:r>
              <a:rPr lang="ru-RU" dirty="0" err="1" smtClean="0"/>
              <a:t>Шокли</a:t>
            </a:r>
            <a:r>
              <a:rPr lang="ru-RU" dirty="0" smtClean="0"/>
              <a:t> была присуждена Нобелевская премия. Его открытие определило сущность второго поколения компьютеров - компьютеров на базе полупроводниковых элементов. Полупроводниковые технологии позволили не только повысить надежность, но и уменьшить габариты машин. В начале 60-х компания DEC разработала свой первый миникомпьютер PDP-1, а через два года начались продажи компьютера PDP-5.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78028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В 1964 году была разработана первая локальная сеть в США, в </a:t>
            </a:r>
            <a:r>
              <a:rPr lang="ru-RU" dirty="0" err="1" smtClean="0"/>
              <a:t>Ливерморской</a:t>
            </a:r>
            <a:r>
              <a:rPr lang="ru-RU" dirty="0" smtClean="0"/>
              <a:t> лаборатории. В 1968 году под эгидой Агентства по перспективным исследованиям МО США (ARPA) началась разработка и внедрение глобальной военной компьютерной сети, связывающей исследовательские лаборатории на территории США. В 1971 году сеть </a:t>
            </a:r>
            <a:r>
              <a:rPr lang="ru-RU" dirty="0" err="1" smtClean="0"/>
              <a:t>ARPANet</a:t>
            </a:r>
            <a:r>
              <a:rPr lang="ru-RU" dirty="0" smtClean="0"/>
              <a:t> уже насчитывала 15 узлов. В 1984 году Национальный научный фонд США разработал глобальную сеть </a:t>
            </a:r>
            <a:r>
              <a:rPr lang="ru-RU" dirty="0" err="1" smtClean="0"/>
              <a:t>NSFnet</a:t>
            </a:r>
            <a:r>
              <a:rPr lang="ru-RU" dirty="0" smtClean="0"/>
              <a:t>, которая соединила растущее число суперкомпьютеров в университетах и исследовательских центрах. Между NSF и военными сетями создавались мосты и было начато использование стека протоколов TCP/IP. В 1984 году при непосредственном участии Тома Дженнингса и Джона </a:t>
            </a:r>
            <a:r>
              <a:rPr lang="ru-RU" dirty="0" err="1" smtClean="0"/>
              <a:t>Мэдила</a:t>
            </a:r>
            <a:r>
              <a:rPr lang="ru-RU" dirty="0" smtClean="0"/>
              <a:t> появилась некоммерческая компьютерная сеть FIDO.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68371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В 1969 году сотрудник </a:t>
            </a:r>
            <a:r>
              <a:rPr lang="ru-RU" dirty="0" err="1" smtClean="0"/>
              <a:t>Intel</a:t>
            </a:r>
            <a:r>
              <a:rPr lang="ru-RU" dirty="0" smtClean="0"/>
              <a:t> Тед </a:t>
            </a:r>
            <a:r>
              <a:rPr lang="ru-RU" dirty="0" err="1" smtClean="0"/>
              <a:t>Хофф</a:t>
            </a:r>
            <a:r>
              <a:rPr lang="ru-RU" dirty="0" smtClean="0"/>
              <a:t> изобрел микропроцессор. В 1970 году другой сотрудник </a:t>
            </a:r>
            <a:r>
              <a:rPr lang="ru-RU" dirty="0" err="1" smtClean="0"/>
              <a:t>Intel</a:t>
            </a:r>
            <a:r>
              <a:rPr lang="ru-RU" dirty="0" smtClean="0"/>
              <a:t> </a:t>
            </a:r>
            <a:r>
              <a:rPr lang="ru-RU" dirty="0" err="1" smtClean="0"/>
              <a:t>Фредерико</a:t>
            </a:r>
            <a:r>
              <a:rPr lang="ru-RU" dirty="0" smtClean="0"/>
              <a:t> </a:t>
            </a:r>
            <a:r>
              <a:rPr lang="ru-RU" dirty="0" err="1" smtClean="0"/>
              <a:t>Фагин</a:t>
            </a:r>
            <a:r>
              <a:rPr lang="ru-RU" dirty="0" smtClean="0"/>
              <a:t> начал работы по проектированию микропроцессора. А через год появился первый в мире четырехразрядный микропроцессор </a:t>
            </a:r>
            <a:r>
              <a:rPr lang="ru-RU" dirty="0" err="1" smtClean="0"/>
              <a:t>Intel</a:t>
            </a:r>
            <a:r>
              <a:rPr lang="ru-RU" dirty="0" smtClean="0"/>
              <a:t> 4004, содержащий 2300 транзисторов на кристалле, его тактовая частота составляла 108 кГц, быстродействие 60 000 операций в секунду, адресуемая память 640 байт, цена 200 долларов.</a:t>
            </a:r>
          </a:p>
          <a:p>
            <a:r>
              <a:rPr lang="ru-RU" dirty="0" smtClean="0"/>
              <a:t>В 1974 году на базе процессора </a:t>
            </a:r>
            <a:r>
              <a:rPr lang="ru-RU" dirty="0" err="1" smtClean="0"/>
              <a:t>Intel</a:t>
            </a:r>
            <a:r>
              <a:rPr lang="ru-RU" dirty="0" smtClean="0"/>
              <a:t> 8080 (первого восьмиразрядного процессора, появившегося в этом-же году) был спроектирован компьютер "Альтаир 8800", который некоторые эксперты называют первым персональным компьютером в истории развития техники.</a:t>
            </a:r>
          </a:p>
          <a:p>
            <a:r>
              <a:rPr lang="ru-RU" dirty="0" smtClean="0"/>
              <a:t>Важным событием стал выпуск в 1984 году компьютера </a:t>
            </a:r>
            <a:r>
              <a:rPr lang="ru-RU" dirty="0" err="1" smtClean="0"/>
              <a:t>Macintosh</a:t>
            </a:r>
            <a:r>
              <a:rPr lang="ru-RU" dirty="0" smtClean="0"/>
              <a:t> на 32-разрядном процессоре </a:t>
            </a:r>
            <a:r>
              <a:rPr lang="ru-RU" dirty="0" err="1" smtClean="0"/>
              <a:t>Motorola</a:t>
            </a:r>
            <a:r>
              <a:rPr lang="ru-RU" dirty="0" smtClean="0"/>
              <a:t> 68000.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19470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Интернет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/>
              <a:t>Человеческий ум сегодня подвергается трём главным воздействиям. Это </a:t>
            </a:r>
            <a:r>
              <a:rPr lang="ru-RU" dirty="0" err="1" smtClean="0"/>
              <a:t>гламур</a:t>
            </a:r>
            <a:r>
              <a:rPr lang="ru-RU" dirty="0" smtClean="0"/>
              <a:t>, дискурс и так называемые новости. Когда человека долго кормят рекламой, экспертизой и событиями дня, у него возникает желание самому побыть брендом, экспертом и новостью. Вот для этого и существуют отхожие места духа, то есть интернет-блоги. Ведение блога — защитный рефлекс изувеченной психики, которую бесконечно рвёт </a:t>
            </a:r>
            <a:r>
              <a:rPr lang="ru-RU" dirty="0" err="1" smtClean="0"/>
              <a:t>гламуром</a:t>
            </a:r>
            <a:r>
              <a:rPr lang="ru-RU" dirty="0" smtClean="0"/>
              <a:t> и дискурсом…</a:t>
            </a:r>
          </a:p>
          <a:p>
            <a:pPr marL="0" indent="0">
              <a:buNone/>
            </a:pPr>
            <a:r>
              <a:rPr lang="ru-RU" i="1" dirty="0" err="1" smtClean="0"/>
              <a:t>В.Пелевин</a:t>
            </a:r>
            <a:r>
              <a:rPr lang="ru-RU" i="1" dirty="0" smtClean="0"/>
              <a:t>. Ампир В. Повесть о настоящем сверхчеловеке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53499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Структура Интернета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Интернет представляет собой международную компьютерную «сеть сетей», действующую на основе сотрудничества и соединяющую друг с другом самых разных пользователей, в том числе государственные организации, учебные заведения, библиотеки, корпорации, больницы, частных лиц и т.д. Не существует какой-либо одной организации, которая бы владела или управляла сетью Интернет или контролировала бы ее. Однако Интернет не является бесплатным. Основные расходы на поддержание сети несут основные пользователи, а именно университеты, национальные исследовательские центры, высокотехнологичные корпорации и государственные учреждения.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84395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Для того, чтобы различные компьютеры в Интернете могли сообщаться друг с другом, используются протоколы, т.е. правила или условия коммуникации. Язык Интернета называется TCP/IP, что означает протокол Управления передачей/Интернет-протокол. Любой компьютер для того, чтобы общаться в Интернете, должен уметь "говорить" на языке TCP/IP. Этот стандарт является "открытым", что означает, что он не является фирменным продуктом какой-либо одной компании. Основная операционная система называется UNIX, но стандарт Интернета приспособлен для использования на всех наиболее распространенных системах, таких как UNIX, PC и </a:t>
            </a:r>
            <a:r>
              <a:rPr lang="ru-RU" dirty="0" err="1" smtClean="0"/>
              <a:t>Macintosh</a:t>
            </a:r>
            <a:r>
              <a:rPr lang="ru-RU" dirty="0" smtClean="0"/>
              <a:t>.</a:t>
            </a:r>
          </a:p>
          <a:p>
            <a:r>
              <a:rPr lang="ru-RU" dirty="0" smtClean="0"/>
              <a:t>Интернет состоит из взаимосвязанных сетей, эксплуатируемых университетами, государственными учреждениями, военными, корпорациями и другими организациями. Эти сети связаны друг с другом различными видами оборудования такими, как маршрутизаторы, мосты и коммутаторы. Маршрутизаторы решают, в каком направлении отослать сетевые данные, предварительно посылая пакеты по нужному адресу и затем "маршрутизируя" данные в направлении соответствующего компьютера, где эти пакеты собираются вновь. Мосты предназначены для соединения двух каких-либо сегментов кабельной проводки внутри сети; коммутаторы -- это приспособления для замыкания и размыкания цепей.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8597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Услуги, предоставляемые пользователям Интернета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ru-RU" dirty="0" smtClean="0"/>
              <a:t>Веб-форумы</a:t>
            </a:r>
          </a:p>
          <a:p>
            <a:pPr marL="0" indent="0" algn="ctr">
              <a:buNone/>
            </a:pPr>
            <a:r>
              <a:rPr lang="ru-RU" dirty="0" smtClean="0"/>
              <a:t>Блоги</a:t>
            </a:r>
          </a:p>
          <a:p>
            <a:pPr marL="0" indent="0" algn="ctr">
              <a:buNone/>
            </a:pPr>
            <a:r>
              <a:rPr lang="ru-RU" dirty="0" smtClean="0"/>
              <a:t>Вики-проекты</a:t>
            </a:r>
          </a:p>
          <a:p>
            <a:pPr marL="0" indent="0" algn="ctr">
              <a:buNone/>
            </a:pPr>
            <a:r>
              <a:rPr lang="ru-RU" dirty="0" smtClean="0"/>
              <a:t>Интернет-магазины</a:t>
            </a:r>
          </a:p>
          <a:p>
            <a:pPr marL="0" indent="0" algn="ctr">
              <a:buNone/>
            </a:pPr>
            <a:r>
              <a:rPr lang="ru-RU" dirty="0" smtClean="0"/>
              <a:t>Интернет-аукционы</a:t>
            </a:r>
          </a:p>
          <a:p>
            <a:pPr marL="0" indent="0" algn="ctr">
              <a:buNone/>
            </a:pPr>
            <a:r>
              <a:rPr lang="ru-RU" dirty="0" smtClean="0"/>
              <a:t>Социальные сети</a:t>
            </a:r>
          </a:p>
          <a:p>
            <a:pPr marL="0" indent="0" algn="ctr">
              <a:buNone/>
            </a:pPr>
            <a:r>
              <a:rPr lang="ru-RU" dirty="0" smtClean="0"/>
              <a:t>Электронная почта</a:t>
            </a:r>
          </a:p>
          <a:p>
            <a:pPr marL="0" indent="0" algn="ctr">
              <a:buNone/>
            </a:pPr>
            <a:r>
              <a:rPr lang="ru-RU" dirty="0" smtClean="0"/>
              <a:t>Электронные платежные системы</a:t>
            </a:r>
          </a:p>
          <a:p>
            <a:pPr marL="0" indent="0" algn="ctr">
              <a:buNone/>
            </a:pPr>
            <a:r>
              <a:rPr lang="ru-RU" dirty="0" err="1" smtClean="0"/>
              <a:t>Файлообменные</a:t>
            </a:r>
            <a:r>
              <a:rPr lang="ru-RU" dirty="0" smtClean="0"/>
              <a:t> сети</a:t>
            </a:r>
          </a:p>
          <a:p>
            <a:pPr marL="0" indent="0" algn="ctr">
              <a:buNone/>
            </a:pPr>
            <a:r>
              <a:rPr lang="ru-RU" dirty="0" smtClean="0"/>
              <a:t>Интернет-телефония</a:t>
            </a:r>
          </a:p>
          <a:p>
            <a:pPr marL="0" indent="0" algn="ctr">
              <a:buNone/>
            </a:pPr>
            <a:r>
              <a:rPr lang="ru-RU" dirty="0" smtClean="0"/>
              <a:t>Интернет-радио</a:t>
            </a:r>
          </a:p>
          <a:p>
            <a:pPr marL="0" indent="0" algn="ctr">
              <a:buNone/>
            </a:pPr>
            <a:r>
              <a:rPr lang="ru-RU" dirty="0" smtClean="0"/>
              <a:t>Интернет-телевидение</a:t>
            </a:r>
          </a:p>
          <a:p>
            <a:pPr marL="0" indent="0" algn="ctr">
              <a:buNone/>
            </a:pPr>
            <a:r>
              <a:rPr lang="ru-RU" dirty="0" err="1" smtClean="0"/>
              <a:t>Мессенджеры</a:t>
            </a: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Поисковые системы</a:t>
            </a:r>
          </a:p>
          <a:p>
            <a:pPr marL="0" indent="0" algn="ctr">
              <a:buNone/>
            </a:pPr>
            <a:r>
              <a:rPr lang="ru-RU" dirty="0" smtClean="0"/>
              <a:t>Интернет-реклама</a:t>
            </a:r>
          </a:p>
          <a:p>
            <a:pPr marL="0" indent="0" algn="ctr">
              <a:buNone/>
            </a:pPr>
            <a:r>
              <a:rPr lang="ru-RU" dirty="0" smtClean="0"/>
              <a:t>Многопользовательские игры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54995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1956 год – первый компьютер, который массово производился в Германии</a:t>
            </a:r>
            <a:endParaRPr lang="ru-RU" sz="3200" dirty="0"/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/>
          <a:srcRect t="8696" b="869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9025266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1958 год – ламповый компьютер </a:t>
            </a:r>
            <a:r>
              <a:rPr lang="ru-RU" dirty="0" err="1" smtClean="0"/>
              <a:t>Цузе</a:t>
            </a:r>
            <a:endParaRPr lang="ru-RU" dirty="0"/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/>
          <a:srcRect t="13896" b="1389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320026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1961 год – один из первых транзисторных компьютеров</a:t>
            </a:r>
            <a:endParaRPr lang="ru-RU" dirty="0"/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/>
          <a:srcRect t="17571" b="1757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046826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1965 год – появление на рынке первых мини-компьютеров</a:t>
            </a:r>
            <a:endParaRPr lang="ru-RU" dirty="0"/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/>
          <a:srcRect l="16125" r="1612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1079600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1968 год – первая компьютерная мышь</a:t>
            </a:r>
            <a:endParaRPr lang="ru-RU" dirty="0"/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/>
          <a:srcRect t="-24347" b="-2434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5491847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ru-RU" sz="2800" dirty="0" smtClean="0"/>
              <a:t>1981 год. Первый портативный компьютер Осборн 1. Вес компьютера – 12 кг, экран размером с кредитную карточку</a:t>
            </a:r>
            <a:endParaRPr lang="ru-RU" sz="2800" dirty="0"/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/>
          <a:srcRect t="-20735" b="-2073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6539555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1701</Words>
  <Application>Microsoft Macintosh PowerPoint</Application>
  <PresentationFormat>Экран (4:3)</PresentationFormat>
  <Paragraphs>58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Глобализационные процессы в обществе. Новейшие коммуникационные технологии и медиатизация общества. </vt:lpstr>
      <vt:lpstr>Презентация PowerPoint</vt:lpstr>
      <vt:lpstr>Изобретение компьютера</vt:lpstr>
      <vt:lpstr>Презентация PowerPoint</vt:lpstr>
      <vt:lpstr>Презентация PowerPoint</vt:lpstr>
      <vt:lpstr>Презентация PowerPoint</vt:lpstr>
      <vt:lpstr>Презентация PowerPoint</vt:lpstr>
      <vt:lpstr>МАРК 1</vt:lpstr>
      <vt:lpstr>Презентация PowerPoint</vt:lpstr>
      <vt:lpstr>Презентация PowerPoint</vt:lpstr>
      <vt:lpstr>Презентация PowerPoint</vt:lpstr>
      <vt:lpstr>Презентация PowerPoint</vt:lpstr>
      <vt:lpstr>Интернет</vt:lpstr>
      <vt:lpstr>Структура Интернета</vt:lpstr>
      <vt:lpstr>Презентация PowerPoint</vt:lpstr>
      <vt:lpstr>Услуги, предоставляемые пользователям Интернета</vt:lpstr>
      <vt:lpstr>1956 год – первый компьютер, который массово производился в Германии</vt:lpstr>
      <vt:lpstr>1958 год – ламповый компьютер Цузе</vt:lpstr>
      <vt:lpstr>1961 год – один из первых транзисторных компьютеров</vt:lpstr>
      <vt:lpstr>1965 год – появление на рынке первых мини-компьютеров</vt:lpstr>
      <vt:lpstr>1968 год – первая компьютерная мышь</vt:lpstr>
      <vt:lpstr>1981 год. Первый портативный компьютер Осборн 1. Вес компьютера – 12 кг, экран размером с кредитную карточку</vt:lpstr>
    </vt:vector>
  </TitlesOfParts>
  <Company>EHU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Глобализационные процессы в обществе. Новейшие коммуникационные технологии и медиатизация общества. </dc:title>
  <dc:creator>Veronika Furs</dc:creator>
  <cp:lastModifiedBy>Veronika Furs</cp:lastModifiedBy>
  <cp:revision>11</cp:revision>
  <dcterms:created xsi:type="dcterms:W3CDTF">2012-04-19T15:50:41Z</dcterms:created>
  <dcterms:modified xsi:type="dcterms:W3CDTF">2012-04-20T09:48:44Z</dcterms:modified>
</cp:coreProperties>
</file>