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8" d="100"/>
          <a:sy n="98" d="100"/>
        </p:scale>
        <p:origin x="-194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453-E077-A740-86EE-CBEE3ED6DBE2}" type="datetimeFigureOut">
              <a:rPr lang="ru-RU" smtClean="0"/>
              <a:t>27.03.12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050E-8C4A-5443-B99F-20EF1B2A65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7557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453-E077-A740-86EE-CBEE3ED6DBE2}" type="datetimeFigureOut">
              <a:rPr lang="ru-RU" smtClean="0"/>
              <a:t>27.03.12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050E-8C4A-5443-B99F-20EF1B2A65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1156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453-E077-A740-86EE-CBEE3ED6DBE2}" type="datetimeFigureOut">
              <a:rPr lang="ru-RU" smtClean="0"/>
              <a:t>27.03.12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050E-8C4A-5443-B99F-20EF1B2A65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6125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453-E077-A740-86EE-CBEE3ED6DBE2}" type="datetimeFigureOut">
              <a:rPr lang="ru-RU" smtClean="0"/>
              <a:t>27.03.12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050E-8C4A-5443-B99F-20EF1B2A65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1459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453-E077-A740-86EE-CBEE3ED6DBE2}" type="datetimeFigureOut">
              <a:rPr lang="ru-RU" smtClean="0"/>
              <a:t>27.03.12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050E-8C4A-5443-B99F-20EF1B2A65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866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453-E077-A740-86EE-CBEE3ED6DBE2}" type="datetimeFigureOut">
              <a:rPr lang="ru-RU" smtClean="0"/>
              <a:t>27.03.12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050E-8C4A-5443-B99F-20EF1B2A65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2691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453-E077-A740-86EE-CBEE3ED6DBE2}" type="datetimeFigureOut">
              <a:rPr lang="ru-RU" smtClean="0"/>
              <a:t>27.03.12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050E-8C4A-5443-B99F-20EF1B2A65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4831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453-E077-A740-86EE-CBEE3ED6DBE2}" type="datetimeFigureOut">
              <a:rPr lang="ru-RU" smtClean="0"/>
              <a:t>27.03.12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050E-8C4A-5443-B99F-20EF1B2A65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1680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453-E077-A740-86EE-CBEE3ED6DBE2}" type="datetimeFigureOut">
              <a:rPr lang="ru-RU" smtClean="0"/>
              <a:t>27.03.12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050E-8C4A-5443-B99F-20EF1B2A65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468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453-E077-A740-86EE-CBEE3ED6DBE2}" type="datetimeFigureOut">
              <a:rPr lang="ru-RU" smtClean="0"/>
              <a:t>27.03.12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050E-8C4A-5443-B99F-20EF1B2A65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092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453-E077-A740-86EE-CBEE3ED6DBE2}" type="datetimeFigureOut">
              <a:rPr lang="ru-RU" smtClean="0"/>
              <a:t>27.03.12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050E-8C4A-5443-B99F-20EF1B2A65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9854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963453-E077-A740-86EE-CBEE3ED6DBE2}" type="datetimeFigureOut">
              <a:rPr lang="ru-RU" smtClean="0"/>
              <a:t>27.03.12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3D050E-8C4A-5443-B99F-20EF1B2A65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0477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685800" y="1062554"/>
            <a:ext cx="7772400" cy="1736366"/>
          </a:xfrm>
        </p:spPr>
        <p:txBody>
          <a:bodyPr/>
          <a:lstStyle/>
          <a:p>
            <a:r>
              <a:rPr lang="ru-RU" dirty="0" smtClean="0"/>
              <a:t>Лекция 4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798920"/>
            <a:ext cx="6400800" cy="2839880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История прессы. Рождение массовой прессы. Нормативные теории </a:t>
            </a:r>
            <a:r>
              <a:rPr lang="ru-RU" dirty="0" smtClean="0">
                <a:solidFill>
                  <a:schemeClr val="tx1"/>
                </a:solidFill>
              </a:rPr>
              <a:t>прессы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299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49041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Вопросы лекции</a:t>
            </a:r>
          </a:p>
          <a:p>
            <a:pPr marL="514350" indent="-514350">
              <a:buAutoNum type="arabicPeriod"/>
            </a:pPr>
            <a:r>
              <a:rPr lang="ru-RU" dirty="0" smtClean="0"/>
              <a:t>История прессы</a:t>
            </a:r>
          </a:p>
          <a:p>
            <a:pPr marL="0" indent="0">
              <a:buNone/>
            </a:pPr>
            <a:r>
              <a:rPr lang="ru-RU" dirty="0" smtClean="0"/>
              <a:t>2. Рождение массовой газеты</a:t>
            </a:r>
          </a:p>
          <a:p>
            <a:pPr marL="0" indent="0">
              <a:buNone/>
            </a:pPr>
            <a:r>
              <a:rPr lang="ru-RU" dirty="0" smtClean="0"/>
              <a:t>3. Нормативные теории прессы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1178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прессы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100</a:t>
            </a:r>
            <a:r>
              <a:rPr lang="ru-RU" dirty="0" smtClean="0"/>
              <a:t> г.</a:t>
            </a:r>
            <a:r>
              <a:rPr lang="en-US" dirty="0" smtClean="0"/>
              <a:t>  </a:t>
            </a:r>
            <a:r>
              <a:rPr lang="ru-RU" dirty="0" smtClean="0"/>
              <a:t>до н.э. – </a:t>
            </a:r>
            <a:r>
              <a:rPr lang="en-US" dirty="0" err="1" smtClean="0"/>
              <a:t>Acta</a:t>
            </a:r>
            <a:r>
              <a:rPr lang="en-US" dirty="0" smtClean="0"/>
              <a:t> </a:t>
            </a:r>
            <a:r>
              <a:rPr lang="en-US" dirty="0" err="1" smtClean="0"/>
              <a:t>Diurna</a:t>
            </a:r>
            <a:r>
              <a:rPr lang="en-US" dirty="0" smtClean="0"/>
              <a:t> </a:t>
            </a:r>
            <a:r>
              <a:rPr lang="ru-RU" dirty="0" smtClean="0"/>
              <a:t>в Риме эпохи правления Цезаря. Информация о каждом заседании Сената.</a:t>
            </a:r>
          </a:p>
          <a:p>
            <a:pPr marL="0" indent="0">
              <a:buNone/>
            </a:pPr>
            <a:r>
              <a:rPr lang="ru-RU" dirty="0" smtClean="0"/>
              <a:t>Рукописные «газеты» в Венеции 16 в.</a:t>
            </a:r>
          </a:p>
          <a:p>
            <a:pPr marL="0" indent="0">
              <a:buNone/>
            </a:pPr>
            <a:r>
              <a:rPr lang="ru-RU" dirty="0" smtClean="0"/>
              <a:t>Широкое </a:t>
            </a:r>
            <a:r>
              <a:rPr lang="ru-RU" dirty="0"/>
              <a:t>распространение в современном значении слово газета получило с 1631 года, когда французский издатель </a:t>
            </a:r>
            <a:r>
              <a:rPr lang="ru-RU" dirty="0" err="1"/>
              <a:t>Ренодо</a:t>
            </a:r>
            <a:r>
              <a:rPr lang="ru-RU" dirty="0"/>
              <a:t> стал выпускать в Париже периодическое издание под названием «Ля </a:t>
            </a:r>
            <a:r>
              <a:rPr lang="ru-RU" dirty="0" err="1"/>
              <a:t>газетт</a:t>
            </a:r>
            <a:r>
              <a:rPr lang="ru-RU" dirty="0"/>
              <a:t>».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44036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/>
              <a:t>Первые газеты в Европе появились в 1609 году. Они выходили раз в неделю в Страсбурге («</a:t>
            </a:r>
            <a:r>
              <a:rPr lang="ru-RU" dirty="0" err="1"/>
              <a:t>Реляцион</a:t>
            </a:r>
            <a:r>
              <a:rPr lang="ru-RU" dirty="0"/>
              <a:t>»). Вскоре стали выходить газеты в Кельне, Гамбурге, Берлине. Они издавались на немецком языке с меняющимися названиями «Что где случилось», «Сообщения», «Газета, достойная запоминания», а иногда и вообще без заголовков. </a:t>
            </a:r>
          </a:p>
          <a:p>
            <a:r>
              <a:rPr lang="ru-RU" dirty="0"/>
              <a:t>Через несколько лет в 1618 – 1619 гг. появились газеты в Амстердаме. В 1645 году в Амстердаме насчитывалось уже 10 газет.</a:t>
            </a:r>
          </a:p>
          <a:p>
            <a:r>
              <a:rPr lang="ru-RU" dirty="0"/>
              <a:t>На французском языке первая газета появилась в свет в 1620 году.</a:t>
            </a:r>
            <a:r>
              <a:rPr lang="ru-RU" dirty="0" smtClean="0">
                <a:effectLst/>
              </a:rPr>
              <a:t> </a:t>
            </a:r>
          </a:p>
          <a:p>
            <a:r>
              <a:rPr lang="ru-RU" dirty="0" smtClean="0"/>
              <a:t>На английском языке первая газета</a:t>
            </a:r>
            <a:r>
              <a:rPr lang="en-US" dirty="0" smtClean="0"/>
              <a:t>, </a:t>
            </a:r>
            <a:r>
              <a:rPr lang="en-US" dirty="0" err="1" smtClean="0"/>
              <a:t>Corantos</a:t>
            </a:r>
            <a:r>
              <a:rPr lang="ru-RU" dirty="0" smtClean="0"/>
              <a:t>, выходила в Голландии и затем переправлялась в Англию. Содержала информацию о событиях на континенте.</a:t>
            </a:r>
          </a:p>
          <a:p>
            <a:r>
              <a:rPr lang="ru-RU" dirty="0"/>
              <a:t>В самой Англии газетное дело началось лишь в 1622 году выпуском «</a:t>
            </a:r>
            <a:r>
              <a:rPr lang="ru-RU" dirty="0" err="1"/>
              <a:t>Ньюсбукс</a:t>
            </a:r>
            <a:r>
              <a:rPr lang="ru-RU" dirty="0"/>
              <a:t>».</a:t>
            </a:r>
            <a:r>
              <a:rPr lang="ru-RU" dirty="0" smtClean="0">
                <a:effectLst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0536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Почти в это же время появились первые газеты и в России. Необходимость в рукописной газете стала ощущаться уже в начале 17 века, в период расширения дипломатических и торговых связей России с европейскими и восточными странами, когда постоянная информация о происходящих политических и военных событиях стала нужна правительству. </a:t>
            </a:r>
          </a:p>
          <a:p>
            <a:r>
              <a:rPr lang="ru-RU" dirty="0"/>
              <a:t>В царствование Михаила </a:t>
            </a:r>
            <a:r>
              <a:rPr lang="ru-RU" dirty="0" smtClean="0"/>
              <a:t>Федоровича (1613-1640) </a:t>
            </a:r>
            <a:r>
              <a:rPr lang="ru-RU" dirty="0"/>
              <a:t>дьяки московского посольского приказа составляли для царя рукописные сводки, носившие название «Куранты». В них излагались иностранные новости, сообщаемые русскими агентами или добытые из других источников. Самые ранние «Куранты», сохранившиеся до настоящих дней, датированы 1621 годом.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93136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/>
              <a:t>Важнейшим событием русской культурной жизни в !8 веке было издание первой официальной газеты «Ведомости», положившей начало русской периодической печати.</a:t>
            </a:r>
          </a:p>
          <a:p>
            <a:r>
              <a:rPr lang="ru-RU" dirty="0"/>
              <a:t>Указом от 15 декабря 1702 года Петр 1 объявил об издании первой русской газеты. Указ гласил: «Куранты по нашему Ведомости продавать в миры по надлежащей цене». «Ведомости» предназначались для «извещения оными о заграничных и внутренних происшествиях».</a:t>
            </a:r>
          </a:p>
          <a:p>
            <a:r>
              <a:rPr lang="ru-RU" dirty="0"/>
              <a:t>В отличие от Курантов петровские Ведомости – первая газета, рассчитанная на широкие круги русских читателей, она предназначалась для продажи в мир. Ведомости носили преимущественно информационный характер, знакомя читателей с важнейшими событиями внутри страны и за рубежом. Отдельные номера газеты выходили под названиями «Московские ведомости», «Российские ведомости».</a:t>
            </a:r>
            <a:r>
              <a:rPr lang="ru-RU" dirty="0" smtClean="0">
                <a:effectLst/>
              </a:rPr>
              <a:t> </a:t>
            </a:r>
          </a:p>
          <a:p>
            <a:r>
              <a:rPr lang="ru-RU" dirty="0" smtClean="0"/>
              <a:t>Агитационный характер газеты.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7041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В 1759 году Александр Сумароков начал издавать первый частный журнал «Трудолюбивая пчела», наполненный очерками, эпиграммами, притчами. Издание частных журналов было важным событием в развитии русской журналистики. Издаваемые частными лицами, они, в отличие от официальных журналов, носили часто оппозиционный характер. </a:t>
            </a:r>
          </a:p>
        </p:txBody>
      </p:sp>
    </p:spTree>
    <p:extLst>
      <p:ext uri="{BB962C8B-B14F-4D97-AF65-F5344CB8AC3E}">
        <p14:creationId xmlns:p14="http://schemas.microsoft.com/office/powerpoint/2010/main" val="3886290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Журналистика в США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В 1686 году Бенджамин Харрис, высланный из Англии за печатание </a:t>
            </a:r>
            <a:r>
              <a:rPr lang="ru-RU" dirty="0" err="1"/>
              <a:t>антимонархистских</a:t>
            </a:r>
            <a:r>
              <a:rPr lang="ru-RU" dirty="0"/>
              <a:t> памфлетов, прибыл в Бостон. 5 лет спустя он начал издавать первую американскую газету, </a:t>
            </a:r>
            <a:r>
              <a:rPr lang="ru-RU" dirty="0" err="1"/>
              <a:t>Publick</a:t>
            </a:r>
            <a:r>
              <a:rPr lang="ru-RU" dirty="0"/>
              <a:t> </a:t>
            </a:r>
            <a:r>
              <a:rPr lang="ru-RU" dirty="0" err="1"/>
              <a:t>Occurrences</a:t>
            </a:r>
            <a:r>
              <a:rPr lang="ru-RU" dirty="0"/>
              <a:t> </a:t>
            </a:r>
            <a:r>
              <a:rPr lang="ru-RU" dirty="0" err="1"/>
              <a:t>Both</a:t>
            </a:r>
            <a:r>
              <a:rPr lang="ru-RU" dirty="0"/>
              <a:t> </a:t>
            </a:r>
            <a:r>
              <a:rPr lang="ru-RU" dirty="0" err="1"/>
              <a:t>Foreign</a:t>
            </a:r>
            <a:r>
              <a:rPr lang="ru-RU" dirty="0"/>
              <a:t> </a:t>
            </a:r>
            <a:r>
              <a:rPr lang="ru-RU" dirty="0" err="1"/>
              <a:t>and</a:t>
            </a:r>
            <a:r>
              <a:rPr lang="ru-RU" dirty="0"/>
              <a:t> </a:t>
            </a:r>
            <a:r>
              <a:rPr lang="ru-RU" dirty="0" err="1"/>
              <a:t>Domestic</a:t>
            </a:r>
            <a:r>
              <a:rPr lang="ru-RU" dirty="0"/>
              <a:t>, которая опять-таки содержала материалы, обличавшие правящие круги. </a:t>
            </a:r>
          </a:p>
          <a:p>
            <a:r>
              <a:rPr lang="ru-RU" dirty="0"/>
              <a:t>В 1704 году начала издаваться еще одна газета </a:t>
            </a:r>
            <a:r>
              <a:rPr lang="ru-RU" dirty="0" err="1"/>
              <a:t>Boston</a:t>
            </a:r>
            <a:r>
              <a:rPr lang="ru-RU" dirty="0"/>
              <a:t> </a:t>
            </a:r>
            <a:r>
              <a:rPr lang="ru-RU" dirty="0" err="1"/>
              <a:t>News</a:t>
            </a:r>
            <a:r>
              <a:rPr lang="ru-RU" dirty="0"/>
              <a:t> </a:t>
            </a:r>
            <a:r>
              <a:rPr lang="ru-RU" dirty="0" err="1"/>
              <a:t>Letter</a:t>
            </a:r>
            <a:r>
              <a:rPr lang="ru-RU" dirty="0"/>
              <a:t>, Джоном </a:t>
            </a:r>
            <a:r>
              <a:rPr lang="ru-RU" dirty="0" err="1"/>
              <a:t>Кэмпбеллом</a:t>
            </a:r>
            <a:r>
              <a:rPr lang="ru-RU" dirty="0"/>
              <a:t>. Большинство новостей было заимствовано из иностранных газет, некоторые из которых были пятимесячной давности. Поскольку издание газеты не было основным источником дохода для </a:t>
            </a:r>
            <a:r>
              <a:rPr lang="ru-RU" dirty="0" err="1"/>
              <a:t>Кэмпбелла</a:t>
            </a:r>
            <a:r>
              <a:rPr lang="ru-RU" dirty="0"/>
              <a:t>, то он не особенно старался извлечь выгоду из этого занятия. Тираж составлял примерно 300 экземпляров. </a:t>
            </a:r>
          </a:p>
          <a:p>
            <a:r>
              <a:rPr lang="ru-RU" dirty="0"/>
              <a:t>Конкуренция начала возрастать, когда появилась третья газета в Нью-Йорке и пятая – в Бостоне.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5490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Газеты возросли числом в период, непосредственно предшествующий </a:t>
            </a:r>
            <a:r>
              <a:rPr lang="ru-RU" dirty="0" smtClean="0"/>
              <a:t>войне за независимость (1775-1783). </a:t>
            </a:r>
            <a:r>
              <a:rPr lang="ru-RU" dirty="0"/>
              <a:t>Большинство из них были политически ориентированными, принимая сторону колоний или же Британии; некоторые стремились придерживаться золотой середины. </a:t>
            </a:r>
            <a:r>
              <a:rPr lang="ru-RU" dirty="0" smtClean="0"/>
              <a:t>Этот </a:t>
            </a:r>
            <a:r>
              <a:rPr lang="ru-RU" dirty="0"/>
              <a:t>период характеризуется формированием политической прессы, которая открыто поддерживала ту или иную партию, фракцию, идею. </a:t>
            </a:r>
          </a:p>
          <a:p>
            <a:r>
              <a:rPr lang="ru-RU" dirty="0"/>
              <a:t>Когда началась революция, колониальные газеты были неимоверно политизированы. Помимо новостей, они перепечатывали отрывки из многих политических памфлетов, которые создавались в это время.</a:t>
            </a:r>
          </a:p>
          <a:p>
            <a:r>
              <a:rPr lang="ru-RU" dirty="0"/>
              <a:t>С интенсификацией войны пресса стала даже более поляризованной, расщепившись на патриотическую и </a:t>
            </a:r>
            <a:r>
              <a:rPr lang="ru-RU" dirty="0" err="1"/>
              <a:t>пробританскую</a:t>
            </a:r>
            <a:r>
              <a:rPr lang="ru-RU" dirty="0"/>
              <a:t> фракции.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74064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Рождение массовой газеты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Рождение массовой газеты в США датируется 1833 годом и связано с именем Бенджамина Дея, издававшего первую массовую газету </a:t>
            </a:r>
            <a:r>
              <a:rPr lang="en-US" dirty="0" smtClean="0"/>
              <a:t>New-York Sun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/>
              <a:t>Для того, чтобы существовала возможность создания массовой печати, были необходимы три условия:</a:t>
            </a:r>
          </a:p>
          <a:p>
            <a:pPr lvl="0"/>
            <a:r>
              <a:rPr lang="ru-RU" dirty="0"/>
              <a:t>следовало изобрести печатный станок, который производил копии быстро и дешево</a:t>
            </a:r>
            <a:r>
              <a:rPr lang="ru-RU" dirty="0" smtClean="0"/>
              <a:t>;</a:t>
            </a:r>
          </a:p>
          <a:p>
            <a:pPr marL="0" indent="0">
              <a:buNone/>
            </a:pPr>
            <a:r>
              <a:rPr lang="ru-RU" dirty="0"/>
              <a:t>В 1814 году Фредерик Кениг усовершенствовал двухцилиндровый </a:t>
            </a:r>
            <a:r>
              <a:rPr lang="ru-RU" dirty="0" smtClean="0"/>
              <a:t>пресс, </a:t>
            </a:r>
            <a:r>
              <a:rPr lang="ru-RU" dirty="0"/>
              <a:t>который печатал с двух сторон листа одновременно и мог выпускать 1100 копий в час.  В 1822 году Дан </a:t>
            </a:r>
            <a:r>
              <a:rPr lang="ru-RU" dirty="0" err="1"/>
              <a:t>Тредуэлл</a:t>
            </a:r>
            <a:r>
              <a:rPr lang="ru-RU" dirty="0"/>
              <a:t> припряг к прессу лошадь, тем самым создав печатный пресс в одну лошадиную силу. Однако лошадиная карьера в </a:t>
            </a:r>
            <a:r>
              <a:rPr lang="ru-RU" dirty="0" smtClean="0"/>
              <a:t>журналистике </a:t>
            </a:r>
            <a:r>
              <a:rPr lang="ru-RU" dirty="0"/>
              <a:t>долго не продлилась, поскольку животное вскоре было заменено паровым двигателем. В 1830 году был произведен печатный пресс, который выпускал 4000 двухсторонних копий в час.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095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должно было быть достаточно людей, умевших читать, чтобы поддерживать такой род прессы</a:t>
            </a:r>
          </a:p>
          <a:p>
            <a:pPr marL="0" indent="0">
              <a:buNone/>
            </a:pPr>
            <a:r>
              <a:rPr lang="ru-RU" dirty="0"/>
              <a:t>Вторым фактором, обусловившим появление массовой газеты, был рост уровня грамотности населения. Первая государственная публичная общеобразовательная система была сформирована в течение </a:t>
            </a:r>
            <a:r>
              <a:rPr lang="ru-RU" dirty="0" smtClean="0"/>
              <a:t>30-х </a:t>
            </a:r>
            <a:r>
              <a:rPr lang="ru-RU" dirty="0"/>
              <a:t>годов 19 века, в дополнение к большому числу частных начальных школ в крупных городах.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6504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должна была быть «массовая аудитория»</a:t>
            </a:r>
          </a:p>
          <a:p>
            <a:pPr marL="0" indent="0">
              <a:buNone/>
            </a:pPr>
            <a:r>
              <a:rPr lang="ru-RU" dirty="0"/>
              <a:t>Массовая печать появилась в эпоху, которую историки называют  веком «</a:t>
            </a:r>
            <a:r>
              <a:rPr lang="ru-RU" dirty="0" err="1"/>
              <a:t>Джексоновской</a:t>
            </a:r>
            <a:r>
              <a:rPr lang="ru-RU" dirty="0"/>
              <a:t> демократии»</a:t>
            </a:r>
            <a:r>
              <a:rPr lang="ru-RU" dirty="0" smtClean="0"/>
              <a:t>. Эпоха президентского правления Эндрю Джексона (1828-1833) </a:t>
            </a:r>
            <a:r>
              <a:rPr lang="ru-RU" dirty="0"/>
              <a:t>Это был период, когда </a:t>
            </a:r>
            <a:r>
              <a:rPr lang="ru-RU" dirty="0" smtClean="0"/>
              <a:t>рядовые граждане впервые </a:t>
            </a:r>
            <a:r>
              <a:rPr lang="ru-RU" dirty="0"/>
              <a:t>были признаны политической и экономической силой. </a:t>
            </a:r>
            <a:r>
              <a:rPr lang="ru-RU" dirty="0" smtClean="0"/>
              <a:t>Был </a:t>
            </a:r>
            <a:r>
              <a:rPr lang="ru-RU" dirty="0"/>
              <a:t>упразднен имущественный ценз при </a:t>
            </a:r>
            <a:r>
              <a:rPr lang="ru-RU" dirty="0" smtClean="0"/>
              <a:t>голосовании. Невиданные темпы урбанизации. </a:t>
            </a:r>
            <a:r>
              <a:rPr lang="ru-RU" dirty="0"/>
              <a:t>В этот период наблюдался рост среднего класса городского населения.  Произошел скачок от кустарного производства к промышленному. Тенденция к «демократизации» бизнеса и политики благоприятствовала созданию массовой аудитории, отвечающей массовой прессе. </a:t>
            </a:r>
          </a:p>
        </p:txBody>
      </p:sp>
    </p:spTree>
    <p:extLst>
      <p:ext uri="{BB962C8B-B14F-4D97-AF65-F5344CB8AC3E}">
        <p14:creationId xmlns:p14="http://schemas.microsoft.com/office/powerpoint/2010/main" val="40489251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Пенни-пресс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Для обозначения массовой газеты в первой трети 19 века был введен термин «пенни-пресс». Бенджамин </a:t>
            </a:r>
            <a:r>
              <a:rPr lang="ru-RU" dirty="0" err="1"/>
              <a:t>Дэй</a:t>
            </a:r>
            <a:r>
              <a:rPr lang="ru-RU" dirty="0"/>
              <a:t> решил выпускать газету ежедневно и продавать по цене 1 </a:t>
            </a:r>
            <a:r>
              <a:rPr lang="ru-RU" dirty="0" smtClean="0"/>
              <a:t>цент. </a:t>
            </a:r>
            <a:r>
              <a:rPr lang="ru-RU" dirty="0"/>
              <a:t>Цена была значительно ниже, чем у других газет. </a:t>
            </a:r>
            <a:endParaRPr lang="ru-RU" dirty="0" smtClean="0"/>
          </a:p>
          <a:p>
            <a:r>
              <a:rPr lang="ru-RU" dirty="0" smtClean="0"/>
              <a:t>Первые </a:t>
            </a:r>
            <a:r>
              <a:rPr lang="ru-RU" dirty="0"/>
              <a:t>выпуски содержали сообщения о самоубийствах, полицейские и криминальные темы, информацию о бракосочетаниях и пр. </a:t>
            </a:r>
            <a:endParaRPr lang="ru-RU" dirty="0" smtClean="0"/>
          </a:p>
          <a:p>
            <a:r>
              <a:rPr lang="ru-RU" dirty="0" smtClean="0"/>
              <a:t>Практически </a:t>
            </a:r>
            <a:r>
              <a:rPr lang="ru-RU" dirty="0"/>
              <a:t>отсутствовали политические дебаты, которые были характерны для шестицентовых газет.</a:t>
            </a:r>
          </a:p>
          <a:p>
            <a:r>
              <a:rPr lang="ru-RU" dirty="0"/>
              <a:t>За 6 месяцев тираж Солнца возрос до 8000 экземпляров.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52485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/>
              <a:t>Распространение массовых газет имело огромные последствия. «Пенни-пресс» изменила:</a:t>
            </a:r>
          </a:p>
          <a:p>
            <a:r>
              <a:rPr lang="ru-RU" dirty="0"/>
              <a:t>-- базис экономической поддержки для газет. До «пенни-пресс» большая часть экономической поддержки газет приходилась на долю дохода от подписки. Широкая циркуляция «пенни-пресс» заставила рекламодателей осознать, что они могут заполучить большее число клиентов. В результате, рекламодатели были весьма заинтересованы этим новым посредником, что вылилось в экономическую поддержку «пенни-пресс».</a:t>
            </a:r>
          </a:p>
          <a:p>
            <a:r>
              <a:rPr lang="ru-RU" dirty="0"/>
              <a:t>-- модель распространения газеты. Прежние газеты распространяли экземпляры по почте. «Пенни-пресс», помимо этого, стала продаваться на улицах. </a:t>
            </a:r>
          </a:p>
          <a:p>
            <a:r>
              <a:rPr lang="ru-RU" dirty="0"/>
              <a:t>-- определение того, в чем состоят новости. «Пенни-пресс» переопределила понятие новостей. Прежние газеты были пассивными собирателями информации, они печатали информацию, которую другие должны были им присылать или те новости, которые уже были где-либо напечатаны. Не было систематического поиска новостей. «Пенни-пресс» создала роль платного собирателя новостей.</a:t>
            </a:r>
          </a:p>
          <a:p>
            <a:r>
              <a:rPr lang="ru-RU" dirty="0"/>
              <a:t>-- техники сбора новостей. Это связано с тем, что новости стали относится к удобствам, стали ценностью. И, как большинство удобств, свежие новости были более ценны, чем устаревшие. Это создало условия для конкуренции между газетами, а заодно и для развития средств передачи информации. Почтовые голуби, железная дорога, пароход – все это служило для передачи информации. Самой большой инновацией в это время было изобретение телеграфа в 1844 году.</a:t>
            </a:r>
            <a:r>
              <a:rPr lang="ru-RU" dirty="0" smtClean="0">
                <a:effectLst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46977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Нормативные теории прессы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Нормативные теории медиа – это теории, которые отражают представление о том, как должна протекать и каким социальным нормам соответствовать деятельность средств массовой коммуникации.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4328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Авторитарная теория прессы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u="sng" dirty="0"/>
              <a:t>Основные принципы теории могут быть сведены к следующим:</a:t>
            </a:r>
            <a:endParaRPr lang="ru-RU" dirty="0"/>
          </a:p>
          <a:p>
            <a:pPr lvl="0"/>
            <a:r>
              <a:rPr lang="ru-RU" dirty="0"/>
              <a:t>медиа не должны делать ничего такого, что подорвало бы установленную власть или нарушило бы порядок;</a:t>
            </a:r>
          </a:p>
          <a:p>
            <a:pPr lvl="0"/>
            <a:r>
              <a:rPr lang="ru-RU" dirty="0"/>
              <a:t>медиа должны всегда подчиняться установленной власти;</a:t>
            </a:r>
          </a:p>
          <a:p>
            <a:pPr lvl="0"/>
            <a:r>
              <a:rPr lang="ru-RU" dirty="0"/>
              <a:t>медиа должны избегать противоречия с доминирующими моральными или политическими ценностями;</a:t>
            </a:r>
          </a:p>
          <a:p>
            <a:pPr lvl="0"/>
            <a:r>
              <a:rPr lang="ru-RU" dirty="0"/>
              <a:t>цензура оправдывается как средство поддержания этих принципов;</a:t>
            </a:r>
          </a:p>
          <a:p>
            <a:pPr lvl="0"/>
            <a:r>
              <a:rPr lang="ru-RU" dirty="0"/>
              <a:t>недопустимы нападки на власть, отклонения от официального политического курса;</a:t>
            </a:r>
          </a:p>
          <a:p>
            <a:pPr lvl="0"/>
            <a:r>
              <a:rPr lang="ru-RU" dirty="0"/>
              <a:t>журналисты или другие профессионалы медиа не обладают независимостью внутри медиа-организаций.</a:t>
            </a:r>
          </a:p>
          <a:p>
            <a:pPr marL="0" indent="0">
              <a:buNone/>
            </a:pPr>
            <a:r>
              <a:rPr lang="ru-RU" dirty="0"/>
              <a:t>Формы, в которых может выражаться авторитарная теория, весьма разнообразны: законодательство, прямой государственный контроль за производством продукции, принудительные кодексы поведения, использование налогообложения и другие экономические санкции, контроль за импортом иностранных медиа, право правительства на назначение издательского штата, приостановка публикаций.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51728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Теория свободной прессы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Теория свободной прессы берет начало в освобождении прессы от официального контроля в 17 веке. Эта теория в своей основной форме предписывает индивиду свободу публиковать все и, таким образом, является продолжением других прав – иметь свободу мнения, выражать его, иметь свободу собраний. Таким образом, основополагающие принципы и ценности в целом идентичны ценностям либерально-демократического государства, вере в превосходство индивида, правду и прогресс, суверенитет народной воли.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82114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u="sng" dirty="0"/>
              <a:t>Основные принципы данной теории:</a:t>
            </a:r>
            <a:endParaRPr lang="ru-RU" dirty="0"/>
          </a:p>
          <a:p>
            <a:pPr lvl="0"/>
            <a:r>
              <a:rPr lang="ru-RU" dirty="0"/>
              <a:t>публикация должна быть свободна от предварительной цензуры какой-либо третьей стороной</a:t>
            </a:r>
          </a:p>
          <a:p>
            <a:pPr lvl="0"/>
            <a:r>
              <a:rPr lang="ru-RU" dirty="0"/>
              <a:t>процесс публикации и распространения должен быть открыт для индивида или группы без какого-либо разрешения или лицензирования</a:t>
            </a:r>
          </a:p>
          <a:p>
            <a:pPr lvl="0"/>
            <a:r>
              <a:rPr lang="ru-RU" dirty="0"/>
              <a:t>нападки на правительство, официальные или политические партии (в отличие от нападок на отдельных индивидов) не должны быть наказуемы, даже после факта их осуществления</a:t>
            </a:r>
          </a:p>
          <a:p>
            <a:pPr lvl="0"/>
            <a:r>
              <a:rPr lang="ru-RU" dirty="0"/>
              <a:t>не должно быть запрещения на публикацию любой информации</a:t>
            </a:r>
          </a:p>
          <a:p>
            <a:pPr lvl="0"/>
            <a:r>
              <a:rPr lang="ru-RU" dirty="0"/>
              <a:t>публикация «неправды» защищается равно как и публикация «правды», по причине равных условий для различных мнений и убеждений.</a:t>
            </a:r>
          </a:p>
          <a:p>
            <a:pPr lvl="0"/>
            <a:r>
              <a:rPr lang="ru-RU" dirty="0"/>
              <a:t>не должно налагаться ограничений на сбор информации законным путем</a:t>
            </a:r>
          </a:p>
          <a:p>
            <a:pPr lvl="0"/>
            <a:r>
              <a:rPr lang="ru-RU" dirty="0"/>
              <a:t>не должно быть ограничений экспорта и импорта, пересылки или получения сообщений через национальные границы</a:t>
            </a:r>
          </a:p>
          <a:p>
            <a:pPr lvl="0"/>
            <a:r>
              <a:rPr lang="ru-RU" dirty="0"/>
              <a:t>журналисты должны иметь значительную степень автономности внутри организаций медиа.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55156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Теория социальной ответственности медиа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dirty="0"/>
              <a:t>Основная идея состоит в том, что условия свободного рынка оказались не в состоянии обеспечить свободу прессы и ожидаемое благо для общества. </a:t>
            </a:r>
          </a:p>
          <a:p>
            <a:r>
              <a:rPr lang="ru-RU" u="sng" dirty="0"/>
              <a:t>Основные принципы данной теории: </a:t>
            </a:r>
            <a:endParaRPr lang="ru-RU" dirty="0"/>
          </a:p>
          <a:p>
            <a:pPr lvl="0"/>
            <a:r>
              <a:rPr lang="ru-RU" dirty="0"/>
              <a:t>медиа должны брать на себя и выполнять определенные обязательства по отношению к обществу</a:t>
            </a:r>
          </a:p>
          <a:p>
            <a:pPr lvl="0"/>
            <a:r>
              <a:rPr lang="ru-RU" dirty="0"/>
              <a:t>эти обязательства устанавливаются в соответствии с высокими профессиональными стандартами информативности, правды, точности, объективности</a:t>
            </a:r>
          </a:p>
          <a:p>
            <a:pPr lvl="0"/>
            <a:r>
              <a:rPr lang="ru-RU" dirty="0"/>
              <a:t>принимая и выполняя эти обязательства, медиа  должны </a:t>
            </a:r>
            <a:r>
              <a:rPr lang="ru-RU" dirty="0" err="1"/>
              <a:t>саморегулироваться</a:t>
            </a:r>
            <a:r>
              <a:rPr lang="ru-RU" dirty="0"/>
              <a:t> в пределах законодательства и установленных институтов</a:t>
            </a:r>
          </a:p>
          <a:p>
            <a:pPr lvl="0"/>
            <a:r>
              <a:rPr lang="ru-RU" dirty="0"/>
              <a:t>медиа должны избегать того, что может привести к преступлению, насилию, общественному беспорядку или ущемлению интересов меньшинств</a:t>
            </a:r>
          </a:p>
          <a:p>
            <a:pPr lvl="0"/>
            <a:r>
              <a:rPr lang="ru-RU" dirty="0"/>
              <a:t>медиа должны быть </a:t>
            </a:r>
            <a:r>
              <a:rPr lang="ru-RU" dirty="0" err="1"/>
              <a:t>плюралистичны</a:t>
            </a:r>
            <a:r>
              <a:rPr lang="ru-RU" dirty="0"/>
              <a:t> и отражать разнообразие общества, обеспечивая доступ для различных точек зрения и право на ответ</a:t>
            </a:r>
          </a:p>
          <a:p>
            <a:pPr lvl="0"/>
            <a:r>
              <a:rPr lang="ru-RU" dirty="0"/>
              <a:t>общество и публика вправе ожидать высоких стандартов представления, и вмешательство в деятельность медиа оправдано защитой общественного блага.</a:t>
            </a:r>
          </a:p>
          <a:p>
            <a:pPr lvl="0"/>
            <a:r>
              <a:rPr lang="ru-RU" dirty="0"/>
              <a:t>журналисты и профессионалы медиа должны нести ответственность как перед обществом, так и перед работодателями и рынком.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00937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Советская теория медиа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u="sng" dirty="0"/>
              <a:t>Основные положения советской теории медиа:</a:t>
            </a:r>
            <a:endParaRPr lang="ru-RU" dirty="0"/>
          </a:p>
          <a:p>
            <a:pPr lvl="0"/>
            <a:r>
              <a:rPr lang="ru-RU" dirty="0"/>
              <a:t>медиа должны служить интересам и обслуживаться рабочим классом</a:t>
            </a:r>
          </a:p>
          <a:p>
            <a:pPr lvl="0"/>
            <a:r>
              <a:rPr lang="ru-RU" dirty="0"/>
              <a:t>не должно быть частной собственности на медиа</a:t>
            </a:r>
          </a:p>
          <a:p>
            <a:pPr lvl="0"/>
            <a:r>
              <a:rPr lang="ru-RU" dirty="0"/>
              <a:t>медиа должны выполнять позитивные </a:t>
            </a:r>
            <a:r>
              <a:rPr lang="ru-RU" dirty="0" err="1"/>
              <a:t>фукции</a:t>
            </a:r>
            <a:r>
              <a:rPr lang="ru-RU" dirty="0"/>
              <a:t> в обществе посредством социализации в соответствии с желаемыми нормами – образования, информации, мотивации, мобилизации</a:t>
            </a:r>
          </a:p>
          <a:p>
            <a:pPr lvl="0"/>
            <a:r>
              <a:rPr lang="ru-RU" dirty="0"/>
              <a:t>в рамках своей общей задачи для общества, медиа должны отвечать желаниям и потребностям их аудиторий</a:t>
            </a:r>
          </a:p>
          <a:p>
            <a:pPr lvl="0"/>
            <a:r>
              <a:rPr lang="ru-RU" dirty="0"/>
              <a:t>общество имеет право использовать цензуру и другие легальные средства, чтобы предотвратить или наказать анти-социальные публикации.</a:t>
            </a:r>
          </a:p>
          <a:p>
            <a:pPr lvl="0"/>
            <a:r>
              <a:rPr lang="ru-RU" dirty="0"/>
              <a:t>медиа должны обеспечивать полный и объективный взгляд на общество и мир в соответствии с марксистско-ленинскими принципами.</a:t>
            </a:r>
          </a:p>
          <a:p>
            <a:pPr lvl="0"/>
            <a:r>
              <a:rPr lang="ru-RU" dirty="0"/>
              <a:t>журналисты являются ответственными профессиональными работниками, чьи цели и идеалы должны совпадать с лучшими интересами общества</a:t>
            </a:r>
          </a:p>
          <a:p>
            <a:pPr lvl="0"/>
            <a:r>
              <a:rPr lang="ru-RU" dirty="0"/>
              <a:t>медиа должны поддерживать прогрессивные движения в стране и за рубежом.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87122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Теория медиа для развивающихся стран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dirty="0"/>
              <a:t>Теория медиа, описывающая положение медиа в развивающихся странах.</a:t>
            </a:r>
          </a:p>
          <a:p>
            <a:r>
              <a:rPr lang="ru-RU" u="sng" dirty="0"/>
              <a:t>Основные принципы:</a:t>
            </a:r>
            <a:endParaRPr lang="ru-RU" dirty="0"/>
          </a:p>
          <a:p>
            <a:pPr lvl="0"/>
            <a:r>
              <a:rPr lang="ru-RU" dirty="0"/>
              <a:t>медиа должны брать на себя и выполнять позитивные задачи развития в соответствии с проводимой политикой</a:t>
            </a:r>
          </a:p>
          <a:p>
            <a:pPr lvl="0"/>
            <a:r>
              <a:rPr lang="ru-RU" dirty="0"/>
              <a:t>свобода медиа должна быть ограничена в </a:t>
            </a:r>
            <a:r>
              <a:rPr lang="ru-RU" dirty="0" err="1"/>
              <a:t>сооветствии</a:t>
            </a:r>
            <a:r>
              <a:rPr lang="ru-RU" dirty="0"/>
              <a:t>  с экономическими приоритетами (1) и  потребностями развития общества (2).</a:t>
            </a:r>
          </a:p>
          <a:p>
            <a:pPr lvl="0"/>
            <a:r>
              <a:rPr lang="ru-RU" dirty="0"/>
              <a:t>в содержании медиа должны преобладать национальная культура и язык</a:t>
            </a:r>
          </a:p>
          <a:p>
            <a:pPr lvl="0"/>
            <a:r>
              <a:rPr lang="ru-RU" dirty="0"/>
              <a:t>в новостях и информации, представляемой медиа, приоритет должен отдаваться связям с другими развивающимися странами, которые являются географически, культурно или политически близкими</a:t>
            </a:r>
          </a:p>
          <a:p>
            <a:pPr lvl="0"/>
            <a:r>
              <a:rPr lang="ru-RU" dirty="0"/>
              <a:t>журналисты и другие работники медиа обладают как свободами, так и ответственностью в выборе информации и ее распространении.</a:t>
            </a:r>
          </a:p>
          <a:p>
            <a:r>
              <a:rPr lang="ru-RU" dirty="0"/>
              <a:t>в целях развития, государство имеет право вмешиваться в деятельность медиа, поддерживать механизмы цензуры и оправдывать прямой контроль.</a:t>
            </a:r>
            <a:r>
              <a:rPr lang="ru-RU" dirty="0" smtClean="0">
                <a:effectLst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40853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Теория демократического участия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ru-RU" sz="4300" dirty="0"/>
              <a:t>Данная теория имеет отношение к либеральным странам. Первоначальным стимулом была негативная реакция на монополизацию и коммерциализацию медиа </a:t>
            </a:r>
          </a:p>
          <a:p>
            <a:pPr marL="0" indent="0">
              <a:buNone/>
            </a:pPr>
            <a:r>
              <a:rPr lang="ru-RU" sz="4300" dirty="0"/>
              <a:t>Ключевым моментом теории являются потребности, интересы и ожидания активных получателей информации в обществе. Это связано с правом на получение соответствующей информации, правом на ответ, правом на использование средств коммуникации в маломасштабных сообществах, группах интересов, субкультуре. Теория благоприятствует многообразию, лояльности, </a:t>
            </a:r>
            <a:r>
              <a:rPr lang="ru-RU" sz="4300" dirty="0" err="1"/>
              <a:t>деинституциализации</a:t>
            </a:r>
            <a:r>
              <a:rPr lang="ru-RU" sz="4300" dirty="0"/>
              <a:t>, взаимообмену ролями отправителя-получателя, горизонтальности коммуникационных связей на всех уровнях общества, взаимодействию.</a:t>
            </a:r>
          </a:p>
          <a:p>
            <a:r>
              <a:rPr lang="ru-RU" sz="4300" u="sng" dirty="0"/>
              <a:t>Общие принципы теории демократического участия:</a:t>
            </a:r>
            <a:endParaRPr lang="ru-RU" sz="4300" dirty="0"/>
          </a:p>
          <a:p>
            <a:pPr lvl="0"/>
            <a:r>
              <a:rPr lang="ru-RU" sz="4300" dirty="0"/>
              <a:t>отдельные граждане и группы имеют право доступа к медиа (право на коммуникацию</a:t>
            </a:r>
            <a:r>
              <a:rPr lang="ru-RU" sz="4300"/>
              <a:t>) </a:t>
            </a:r>
            <a:endParaRPr lang="ru-RU" sz="4300" smtClean="0"/>
          </a:p>
          <a:p>
            <a:pPr lvl="0"/>
            <a:r>
              <a:rPr lang="ru-RU" sz="4300" smtClean="0"/>
              <a:t>медиа </a:t>
            </a:r>
            <a:r>
              <a:rPr lang="ru-RU" sz="4300" dirty="0"/>
              <a:t>существуют в первую очередь для своих аудиторий, а не для организаций медиа, профессионалов или заказчиков </a:t>
            </a:r>
          </a:p>
          <a:p>
            <a:pPr lvl="0"/>
            <a:r>
              <a:rPr lang="ru-RU" sz="4300" dirty="0"/>
              <a:t>группы, организации и местные сообщества должны иметь свои собственные медиа</a:t>
            </a:r>
          </a:p>
          <a:p>
            <a:pPr lvl="0"/>
            <a:r>
              <a:rPr lang="ru-RU" sz="4300" dirty="0"/>
              <a:t>маломасштабные, взаимодействующие формы медиа более предпочтительны, чем широкомасштабные, однонаправленные, профессиональные медиа</a:t>
            </a:r>
          </a:p>
          <a:p>
            <a:pPr lvl="0"/>
            <a:r>
              <a:rPr lang="ru-RU" sz="4300" dirty="0"/>
              <a:t>определенные социальные потребности, касающиеся медиа, не выражаются адекватно ни через индивидуальный потребительский спрос, ни через государство и его основные институты</a:t>
            </a:r>
          </a:p>
          <a:p>
            <a:pPr lvl="0"/>
            <a:r>
              <a:rPr lang="ru-RU" sz="4300" dirty="0"/>
              <a:t>коммуникация является слишком важным процессом в обществе, чтобы быть предоставленной на откуп профессионалам.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6272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2312</Words>
  <Application>Microsoft Macintosh PowerPoint</Application>
  <PresentationFormat>Экран (4:3)</PresentationFormat>
  <Paragraphs>109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Лекция 4</vt:lpstr>
      <vt:lpstr>Презентация PowerPoint</vt:lpstr>
      <vt:lpstr>История прессы</vt:lpstr>
      <vt:lpstr>Презентация PowerPoint</vt:lpstr>
      <vt:lpstr>Презентация PowerPoint</vt:lpstr>
      <vt:lpstr>Презентация PowerPoint</vt:lpstr>
      <vt:lpstr>Презентация PowerPoint</vt:lpstr>
      <vt:lpstr>Журналистика в США</vt:lpstr>
      <vt:lpstr>Презентация PowerPoint</vt:lpstr>
      <vt:lpstr>Рождение массовой газеты</vt:lpstr>
      <vt:lpstr>Презентация PowerPoint</vt:lpstr>
      <vt:lpstr>Презентация PowerPoint</vt:lpstr>
      <vt:lpstr>Пенни-пресс</vt:lpstr>
      <vt:lpstr>Презентация PowerPoint</vt:lpstr>
      <vt:lpstr>Нормативные теории прессы</vt:lpstr>
      <vt:lpstr>Авторитарная теория прессы</vt:lpstr>
      <vt:lpstr>Теория свободной прессы</vt:lpstr>
      <vt:lpstr>Презентация PowerPoint</vt:lpstr>
      <vt:lpstr>Теория социальной ответственности медиа</vt:lpstr>
      <vt:lpstr>Советская теория медиа</vt:lpstr>
      <vt:lpstr>Теория медиа для развивающихся стран</vt:lpstr>
      <vt:lpstr>Теория демократического участия</vt:lpstr>
    </vt:vector>
  </TitlesOfParts>
  <Company>EHU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Лекция 4</dc:title>
  <dc:creator>Veronika Furs</dc:creator>
  <cp:lastModifiedBy>Veronika Furs</cp:lastModifiedBy>
  <cp:revision>8</cp:revision>
  <dcterms:created xsi:type="dcterms:W3CDTF">2012-03-27T16:41:32Z</dcterms:created>
  <dcterms:modified xsi:type="dcterms:W3CDTF">2012-03-27T18:09:59Z</dcterms:modified>
</cp:coreProperties>
</file>