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handoutMasterIdLst>
    <p:handoutMasterId r:id="rId34"/>
  </p:handoutMasterIdLst>
  <p:sldIdLst>
    <p:sldId id="256" r:id="rId2"/>
    <p:sldId id="291" r:id="rId3"/>
    <p:sldId id="286" r:id="rId4"/>
    <p:sldId id="287" r:id="rId5"/>
    <p:sldId id="288" r:id="rId6"/>
    <p:sldId id="289" r:id="rId7"/>
    <p:sldId id="292" r:id="rId8"/>
    <p:sldId id="296" r:id="rId9"/>
    <p:sldId id="282" r:id="rId10"/>
    <p:sldId id="307" r:id="rId11"/>
    <p:sldId id="284" r:id="rId12"/>
    <p:sldId id="300" r:id="rId13"/>
    <p:sldId id="306" r:id="rId14"/>
    <p:sldId id="302" r:id="rId15"/>
    <p:sldId id="305" r:id="rId16"/>
    <p:sldId id="304" r:id="rId17"/>
    <p:sldId id="298" r:id="rId18"/>
    <p:sldId id="258" r:id="rId19"/>
    <p:sldId id="299" r:id="rId20"/>
    <p:sldId id="265" r:id="rId21"/>
    <p:sldId id="257" r:id="rId22"/>
    <p:sldId id="262" r:id="rId23"/>
    <p:sldId id="261" r:id="rId24"/>
    <p:sldId id="259" r:id="rId25"/>
    <p:sldId id="260" r:id="rId26"/>
    <p:sldId id="266" r:id="rId27"/>
    <p:sldId id="267" r:id="rId28"/>
    <p:sldId id="268" r:id="rId29"/>
    <p:sldId id="270" r:id="rId30"/>
    <p:sldId id="281" r:id="rId31"/>
    <p:sldId id="285" r:id="rId32"/>
  </p:sldIdLst>
  <p:sldSz cx="9144000" cy="6858000" type="screen4x3"/>
  <p:notesSz cx="6797675" cy="987425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615" autoAdjust="0"/>
    <p:restoredTop sz="86333" autoAdjust="0"/>
  </p:normalViewPr>
  <p:slideViewPr>
    <p:cSldViewPr>
      <p:cViewPr varScale="1">
        <p:scale>
          <a:sx n="79" d="100"/>
          <a:sy n="79" d="100"/>
        </p:scale>
        <p:origin x="-129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94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3662892-839A-45A8-8AA8-CCEBC051C985}" type="datetimeFigureOut">
              <a:rPr lang="ru-RU"/>
              <a:pPr>
                <a:defRPr/>
              </a:pPr>
              <a:t>25.10.2010</a:t>
            </a:fld>
            <a:endParaRPr lang="ru-RU"/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DF33685-D466-498D-A3F4-449775C1E7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A58E125-B105-4081-8282-74DDB15C8132}" type="datetimeFigureOut">
              <a:rPr lang="ru-RU"/>
              <a:pPr>
                <a:defRPr/>
              </a:pPr>
              <a:t>25.10.2010</a:t>
            </a:fld>
            <a:endParaRPr lang="ru-RU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5537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691063"/>
            <a:ext cx="5438775" cy="444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Click to edit Master text styles</a:t>
            </a:r>
          </a:p>
          <a:p>
            <a:pPr lvl="1"/>
            <a:r>
              <a:rPr lang="ru-RU" noProof="0" smtClean="0"/>
              <a:t>Second level</a:t>
            </a:r>
          </a:p>
          <a:p>
            <a:pPr lvl="2"/>
            <a:r>
              <a:rPr lang="ru-RU" noProof="0" smtClean="0"/>
              <a:t>Third level</a:t>
            </a:r>
          </a:p>
          <a:p>
            <a:pPr lvl="3"/>
            <a:r>
              <a:rPr lang="ru-RU" noProof="0" smtClean="0"/>
              <a:t>Fourth level</a:t>
            </a:r>
          </a:p>
          <a:p>
            <a:pPr lvl="4"/>
            <a:r>
              <a:rPr lang="ru-RU" noProof="0" smtClean="0"/>
              <a:t>Fifth level</a:t>
            </a: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73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047BFFF-9EE2-4FCD-B6BF-DF6ABD21A0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30</a:t>
            </a:fld>
            <a:endParaRPr lang="ru-R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47BFFF-9EE2-4FCD-B6BF-DF6ABD21A042}" type="slidenum">
              <a:rPr lang="ru-RU" smtClean="0"/>
              <a:pPr>
                <a:defRPr/>
              </a:pPr>
              <a:t>31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1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38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39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40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41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ectangle 55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64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ctangle 65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ectangle 66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55060E4-EC42-41CB-8FD3-7EE3617BB546}" type="datetimeFigureOut">
              <a:rPr lang="en-US"/>
              <a:pPr>
                <a:defRPr/>
              </a:pPr>
              <a:t>10/25/2010</a:t>
            </a:fld>
            <a:endParaRPr lang="en-US"/>
          </a:p>
        </p:txBody>
      </p:sp>
      <p:sp>
        <p:nvSpPr>
          <p:cNvPr id="1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822D747-7405-40D6-BABC-4FC86F242B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65FBE-E792-47C7-9337-A93637FA1E65}" type="datetimeFigureOut">
              <a:rPr lang="en-US"/>
              <a:pPr>
                <a:defRPr/>
              </a:pPr>
              <a:t>10/25/2010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1F8A0-9805-485A-86E9-D7372212A6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Freeform 1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2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Freeform 24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7" name="Freeform 25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Rectangle 6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Rectangle 7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Rectangle 8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Rectangle 9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Rectangle 10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Rectangle 11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0065F12-4F63-4383-AD8A-0B7D0C87686A}" type="datetimeFigureOut">
              <a:rPr lang="en-US"/>
              <a:pPr>
                <a:defRPr/>
              </a:pPr>
              <a:t>10/25/2010</a:t>
            </a:fld>
            <a:endParaRPr lang="en-US"/>
          </a:p>
        </p:txBody>
      </p:sp>
      <p:sp>
        <p:nvSpPr>
          <p:cNvPr id="2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9689A4D-BFCD-439B-B531-773BEA4354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2340FBF-25A0-422A-9253-658DA65E0EC7}" type="datetimeFigureOut">
              <a:rPr lang="en-US"/>
              <a:pPr>
                <a:defRPr/>
              </a:pPr>
              <a:t>10/25/2010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E372857-E8C8-417F-AF57-144CDFDABD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5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16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Rectangle 17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8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9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Rectangle 20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Rectangle 21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28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ctangle 29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0DCACF6-444B-4D8C-8627-CD5762A8A4D9}" type="datetimeFigureOut">
              <a:rPr lang="en-US"/>
              <a:pPr>
                <a:defRPr/>
              </a:pPr>
              <a:t>10/25/2010</a:t>
            </a:fld>
            <a:endParaRPr lang="en-US"/>
          </a:p>
        </p:txBody>
      </p:sp>
      <p:sp>
        <p:nvSpPr>
          <p:cNvPr id="1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ABDC042-F7BD-46ED-BFE3-15C9F05741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7BFA7-4BDB-4E92-8252-53727B5237EB}" type="datetimeFigureOut">
              <a:rPr lang="en-US"/>
              <a:pPr>
                <a:defRPr/>
              </a:pPr>
              <a:t>10/25/2010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03A4E-DF2E-4741-97F8-394DA9403F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F6EBFE2-7F83-4981-AB76-9021914074EC}" type="datetimeFigureOut">
              <a:rPr lang="en-US"/>
              <a:pPr>
                <a:defRPr/>
              </a:pPr>
              <a:t>10/25/2010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3526DD1-7890-47CF-81A3-B62FFC6C42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3BEE4-DC1F-4D93-8C31-85D764258C15}" type="datetimeFigureOut">
              <a:rPr lang="en-US"/>
              <a:pPr>
                <a:defRPr/>
              </a:pPr>
              <a:t>10/25/2010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8462A-9A9A-4212-8D4C-8362B80F26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Straight Connector 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 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Straight Connector 14"/>
            <p:cNvCxnSpPr/>
            <p:nvPr/>
          </p:nvCxnSpPr>
          <p:spPr>
            <a:xfrm rot="16200000">
              <a:off x="6663593" y="1257774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6"/>
            <p:cNvCxnSpPr/>
            <p:nvPr/>
          </p:nvCxnSpPr>
          <p:spPr>
            <a:xfrm rot="5400000" flipH="1">
              <a:off x="6744513" y="1256798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3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Straight Connector 10"/>
            <p:cNvCxnSpPr/>
            <p:nvPr/>
          </p:nvCxnSpPr>
          <p:spPr>
            <a:xfrm rot="16200000">
              <a:off x="6663593" y="1257774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1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2"/>
            <p:cNvCxnSpPr/>
            <p:nvPr/>
          </p:nvCxnSpPr>
          <p:spPr>
            <a:xfrm rot="5400000" flipH="1">
              <a:off x="6744513" y="1256798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7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Straight Connector 18"/>
            <p:cNvCxnSpPr/>
            <p:nvPr/>
          </p:nvCxnSpPr>
          <p:spPr>
            <a:xfrm rot="16200000">
              <a:off x="6663592" y="1257773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 flipH="1">
              <a:off x="6744512" y="1256799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0BD3364-33F3-4FBA-A570-E82389E3D9CE}" type="datetimeFigureOut">
              <a:rPr lang="en-US"/>
              <a:pPr>
                <a:defRPr/>
              </a:pPr>
              <a:t>10/25/2010</a:t>
            </a:fld>
            <a:endParaRPr lang="en-US"/>
          </a:p>
        </p:txBody>
      </p:sp>
      <p:sp>
        <p:nvSpPr>
          <p:cNvPr id="20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F9498BD-E0F7-4BE6-940F-B9509D846E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EDFC9-EE5C-4ABE-AED6-7BF41B5B6BF9}" type="datetimeFigureOut">
              <a:rPr lang="en-US"/>
              <a:pPr>
                <a:defRPr/>
              </a:pPr>
              <a:t>10/25/2010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AD274-9AB6-4F7C-9D3A-2B60A22429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8BC8A-4174-49B9-955F-BA17F5097A40}" type="datetimeFigureOut">
              <a:rPr lang="en-US"/>
              <a:pPr>
                <a:defRPr/>
              </a:pPr>
              <a:t>10/25/2010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5F43F-4803-4AD7-BFB2-54FDB25F68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4B07F-6249-43F8-834A-5DE43015D052}" type="datetimeFigureOut">
              <a:rPr lang="en-US"/>
              <a:pPr>
                <a:defRPr/>
              </a:pPr>
              <a:t>10/25/2010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55C50-82BE-4BE1-851A-30A1EC9EE1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796DD-DE9B-4C4A-9FB5-640B389431E7}" type="datetimeFigureOut">
              <a:rPr lang="en-US"/>
              <a:pPr>
                <a:defRPr/>
              </a:pPr>
              <a:t>10/25/2010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05623-5930-4CA7-9F42-3E77E35D79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9E8B8-182F-4F20-95AE-AA645E8B60F4}" type="datetimeFigureOut">
              <a:rPr lang="en-US"/>
              <a:pPr>
                <a:defRPr/>
              </a:pPr>
              <a:t>10/25/2010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92B10-EF56-4D77-85AF-FD93DE3C00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E8A557BF-132E-4A8C-B7F1-CA133EB3990F}" type="datetimeFigureOut">
              <a:rPr lang="en-US"/>
              <a:pPr>
                <a:defRPr/>
              </a:pPr>
              <a:t>10/25/2010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2752D3E-EA4C-4643-B0FC-ADB2CAACEA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4" r:id="rId2"/>
    <p:sldLayoutId id="2147483676" r:id="rId3"/>
    <p:sldLayoutId id="2147483677" r:id="rId4"/>
    <p:sldLayoutId id="2147483678" r:id="rId5"/>
    <p:sldLayoutId id="2147483673" r:id="rId6"/>
    <p:sldLayoutId id="2147483679" r:id="rId7"/>
    <p:sldLayoutId id="2147483672" r:id="rId8"/>
    <p:sldLayoutId id="2147483680" r:id="rId9"/>
    <p:sldLayoutId id="2147483671" r:id="rId10"/>
    <p:sldLayoutId id="2147483670" r:id="rId11"/>
    <p:sldLayoutId id="2147483669" r:id="rId12"/>
    <p:sldLayoutId id="2147483668" r:id="rId13"/>
    <p:sldLayoutId id="2147483667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ubtitle 2"/>
          <p:cNvSpPr>
            <a:spLocks noGrp="1"/>
          </p:cNvSpPr>
          <p:nvPr>
            <p:ph type="subTitle" idx="1"/>
          </p:nvPr>
        </p:nvSpPr>
        <p:spPr>
          <a:xfrm>
            <a:off x="914400" y="2835275"/>
            <a:ext cx="7772400" cy="333692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ct val="0"/>
              </a:spcBef>
            </a:pPr>
            <a:r>
              <a:rPr lang="ru-RU" dirty="0" smtClean="0">
                <a:latin typeface="Arial" charset="0"/>
              </a:rPr>
              <a:t>МЕХАНИЗМЫ ООН В ОБЛАСТИ ПРАВ ЧЕЛОВЕКА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ru-RU" dirty="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ru-RU" dirty="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ru-RU" dirty="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ru-RU" dirty="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lang="en-GB" sz="1800" dirty="0" smtClean="0"/>
              <a:t> </a:t>
            </a:r>
            <a:endParaRPr lang="en-GB" sz="1800" dirty="0" smtClean="0"/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ru-RU" sz="3400" smtClean="0">
                <a:latin typeface="Arial" charset="0"/>
              </a:rPr>
              <a:t>Сегодня и завтра мы поговорим о/об:</a:t>
            </a:r>
          </a:p>
        </p:txBody>
      </p:sp>
      <p:sp>
        <p:nvSpPr>
          <p:cNvPr id="1945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600" smtClean="0">
                <a:latin typeface="Arial" charset="0"/>
              </a:rPr>
              <a:t>Уставе ООН;</a:t>
            </a:r>
          </a:p>
          <a:p>
            <a:pPr>
              <a:lnSpc>
                <a:spcPct val="80000"/>
              </a:lnSpc>
            </a:pPr>
            <a:r>
              <a:rPr lang="ru-RU" sz="2600" smtClean="0">
                <a:latin typeface="Arial" charset="0"/>
              </a:rPr>
              <a:t>Всеобщей декларации прав человека;</a:t>
            </a:r>
          </a:p>
          <a:p>
            <a:pPr>
              <a:lnSpc>
                <a:spcPct val="80000"/>
              </a:lnSpc>
            </a:pPr>
            <a:r>
              <a:rPr lang="ru-RU" sz="2600" smtClean="0">
                <a:latin typeface="Arial" charset="0"/>
              </a:rPr>
              <a:t>Уставных органах (Специальных процедурах)</a:t>
            </a:r>
            <a:r>
              <a:rPr lang="en-GB" sz="2600" smtClean="0">
                <a:latin typeface="Arial" charset="0"/>
              </a:rPr>
              <a:t>;</a:t>
            </a:r>
            <a:r>
              <a:rPr lang="ru-RU" sz="2600" smtClean="0">
                <a:latin typeface="Arial" charset="0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ru-RU" sz="2600" smtClean="0">
                <a:latin typeface="Arial" charset="0"/>
              </a:rPr>
              <a:t>Универсальном периодическом обзоре</a:t>
            </a:r>
            <a:r>
              <a:rPr lang="en-GB" sz="2600" smtClean="0">
                <a:latin typeface="Arial" charset="0"/>
              </a:rPr>
              <a:t>;</a:t>
            </a:r>
            <a:r>
              <a:rPr lang="ru-RU" sz="2600" smtClean="0">
                <a:latin typeface="Arial" charset="0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ru-RU" sz="2600" smtClean="0">
                <a:latin typeface="Arial" charset="0"/>
              </a:rPr>
              <a:t>Основных договорах в области прав человека;</a:t>
            </a:r>
          </a:p>
          <a:p>
            <a:pPr>
              <a:lnSpc>
                <a:spcPct val="80000"/>
              </a:lnSpc>
            </a:pPr>
            <a:r>
              <a:rPr lang="ru-RU" sz="2600" smtClean="0">
                <a:latin typeface="Arial" charset="0"/>
              </a:rPr>
              <a:t>Договорных органах (Комитетах) и их функциях;</a:t>
            </a:r>
          </a:p>
          <a:p>
            <a:pPr>
              <a:lnSpc>
                <a:spcPct val="80000"/>
              </a:lnSpc>
            </a:pPr>
            <a:r>
              <a:rPr lang="ru-RU" sz="2600" smtClean="0">
                <a:latin typeface="Arial" charset="0"/>
              </a:rPr>
              <a:t>Процедурах подачи индивидуальных жалоб/сообщений в договорные органы – </a:t>
            </a:r>
            <a:r>
              <a:rPr lang="ru-RU" sz="2600" smtClean="0">
                <a:solidFill>
                  <a:srgbClr val="FF0000"/>
                </a:solidFill>
                <a:latin typeface="Arial" charset="0"/>
              </a:rPr>
              <a:t>отдельная презентация</a:t>
            </a:r>
            <a:r>
              <a:rPr lang="en-GB" sz="2600" smtClean="0">
                <a:latin typeface="Arial" charset="0"/>
              </a:rPr>
              <a:t>.</a:t>
            </a:r>
          </a:p>
          <a:p>
            <a:pPr>
              <a:lnSpc>
                <a:spcPct val="80000"/>
              </a:lnSpc>
            </a:pPr>
            <a:endParaRPr lang="ru-RU" sz="26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z="3600" smtClean="0"/>
              <a:t>Устав </a:t>
            </a:r>
            <a:br>
              <a:rPr lang="ru-RU" sz="3600" smtClean="0"/>
            </a:br>
            <a:r>
              <a:rPr lang="ru-RU" sz="3600" smtClean="0"/>
              <a:t>Организации Объединенных Наций </a:t>
            </a:r>
          </a:p>
        </p:txBody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>
          <a:xfrm>
            <a:off x="914400" y="1981200"/>
            <a:ext cx="7772400" cy="4375150"/>
          </a:xfrm>
        </p:spPr>
        <p:txBody>
          <a:bodyPr/>
          <a:lstStyle/>
          <a:p>
            <a:r>
              <a:rPr lang="ru-RU" smtClean="0"/>
              <a:t>Подписан 26 июня 1945 года в  Сан-Франциско на заключительном заседании Конференции Объединенных Наций по созданию Международной Организации и вступил в силу 24 октября 1945 года.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z="3600" smtClean="0"/>
              <a:t>Устав </a:t>
            </a:r>
            <a:br>
              <a:rPr lang="ru-RU" sz="3600" smtClean="0"/>
            </a:br>
            <a:r>
              <a:rPr lang="ru-RU" sz="3600" smtClean="0"/>
              <a:t>Организации Объединенных Наций</a:t>
            </a:r>
          </a:p>
        </p:txBody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100" i="1" smtClean="0"/>
              <a:t>МЫ, НАРОДЫ ОБЪЕДИНЕННЫХ НАЦИЙ, ПРЕИСПОЛНЕННЫЕ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100" i="1" smtClean="0"/>
              <a:t>РЕШИМОСТИ</a:t>
            </a:r>
            <a:r>
              <a:rPr lang="ru-RU" sz="2100" smtClean="0"/>
              <a:t>  </a:t>
            </a:r>
          </a:p>
          <a:p>
            <a:pPr>
              <a:lnSpc>
                <a:spcPct val="90000"/>
              </a:lnSpc>
            </a:pPr>
            <a:r>
              <a:rPr lang="ru-RU" sz="2100" smtClean="0"/>
              <a:t>избавить грядущие поколения от бедствий войны, дважды в нашей жизни принесшей человечеству невыразимое горе, и  </a:t>
            </a:r>
          </a:p>
          <a:p>
            <a:pPr>
              <a:lnSpc>
                <a:spcPct val="90000"/>
              </a:lnSpc>
            </a:pPr>
            <a:r>
              <a:rPr lang="ru-RU" sz="2100" smtClean="0">
                <a:solidFill>
                  <a:srgbClr val="FF0000"/>
                </a:solidFill>
              </a:rPr>
              <a:t>вновь утвердить веру в основные права человека, в достоинство и ценность человеческой личности, в равноправие мужчин и женщин и в равенство прав больших и малых наций</a:t>
            </a:r>
            <a:r>
              <a:rPr lang="ru-RU" sz="2100" smtClean="0"/>
              <a:t>, и  </a:t>
            </a:r>
          </a:p>
          <a:p>
            <a:pPr>
              <a:lnSpc>
                <a:spcPct val="90000"/>
              </a:lnSpc>
            </a:pPr>
            <a:r>
              <a:rPr lang="ru-RU" sz="2100" smtClean="0"/>
              <a:t>создать условия, при которых могут соблюдаться справедливость и уважение к обязательствам, вытекающим из договоров и других источников международного права, и  </a:t>
            </a:r>
          </a:p>
          <a:p>
            <a:pPr>
              <a:lnSpc>
                <a:spcPct val="90000"/>
              </a:lnSpc>
            </a:pPr>
            <a:r>
              <a:rPr lang="ru-RU" sz="2100" smtClean="0"/>
              <a:t>содействовать социальному прогрессу и улучшению условий жизни при большей свободе…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z="3600" smtClean="0"/>
              <a:t>Устав </a:t>
            </a:r>
            <a:br>
              <a:rPr lang="ru-RU" sz="3600" smtClean="0"/>
            </a:br>
            <a:r>
              <a:rPr lang="ru-RU" sz="3600" smtClean="0"/>
              <a:t>Организации Объединенных Наций</a:t>
            </a:r>
          </a:p>
        </p:txBody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700" b="1" i="1" smtClean="0"/>
              <a:t>Статья 1</a:t>
            </a:r>
            <a:r>
              <a:rPr lang="ru-RU" sz="1700" smtClean="0"/>
              <a:t> </a:t>
            </a:r>
          </a:p>
          <a:p>
            <a:pPr>
              <a:lnSpc>
                <a:spcPct val="80000"/>
              </a:lnSpc>
            </a:pPr>
            <a:r>
              <a:rPr lang="ru-RU" sz="1700" smtClean="0"/>
              <a:t>Организация Объединенных Наций преследует Цели:  </a:t>
            </a:r>
          </a:p>
          <a:p>
            <a:pPr>
              <a:lnSpc>
                <a:spcPct val="80000"/>
              </a:lnSpc>
            </a:pPr>
            <a:r>
              <a:rPr lang="ru-RU" sz="1700" smtClean="0"/>
              <a:t>1. Поддерживать международный мир и безопасность и с этой целью принимать эффективные коллективные меры для предотвращения и устранения угрозы миру и подавления актов агрессии или других нарушений мира и проводить мирными средствами, в согласии с принципами справедливости и международного права, улаживание или разрешение международных споров или ситуаций, которые могут привести к нарушению мира;  </a:t>
            </a:r>
          </a:p>
          <a:p>
            <a:pPr>
              <a:lnSpc>
                <a:spcPct val="80000"/>
              </a:lnSpc>
            </a:pPr>
            <a:r>
              <a:rPr lang="ru-RU" sz="1700" smtClean="0"/>
              <a:t>2. Развивать дружественные отношения между нациями на основе уважения принципа равноправия и самоопределения народов, а также принимать другие соответствующие меры для укрепления всеобщего мира;  </a:t>
            </a:r>
          </a:p>
          <a:p>
            <a:pPr>
              <a:lnSpc>
                <a:spcPct val="80000"/>
              </a:lnSpc>
            </a:pPr>
            <a:r>
              <a:rPr lang="ru-RU" sz="1700" smtClean="0">
                <a:solidFill>
                  <a:srgbClr val="FF0000"/>
                </a:solidFill>
              </a:rPr>
              <a:t>3. Осуществлять международное сотрудничество в разрешении международных проблем экономического, социального, культурного и гуманитарного характера и в поощрении и развитии уважения к правам человека и основным свободам для всех, без различия расы, пола, языка и религии,</a:t>
            </a:r>
            <a:r>
              <a:rPr lang="ru-RU" sz="1700" smtClean="0"/>
              <a:t> и  </a:t>
            </a:r>
          </a:p>
          <a:p>
            <a:pPr>
              <a:lnSpc>
                <a:spcPct val="80000"/>
              </a:lnSpc>
            </a:pPr>
            <a:r>
              <a:rPr lang="ru-RU" sz="1700" smtClean="0"/>
              <a:t>4. Быть центром для согласования действий наций в достижении этих общих целей.  </a:t>
            </a:r>
            <a:br>
              <a:rPr lang="ru-RU" sz="1700" smtClean="0"/>
            </a:br>
            <a:endParaRPr lang="ru-RU" sz="17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z="3600" smtClean="0">
                <a:latin typeface="Arial" charset="0"/>
              </a:rPr>
              <a:t>Всеобщая </a:t>
            </a:r>
            <a:r>
              <a:rPr lang="ru-RU" sz="3600" i="1" smtClean="0">
                <a:latin typeface="Arial" charset="0"/>
              </a:rPr>
              <a:t>декларация</a:t>
            </a:r>
            <a:r>
              <a:rPr lang="ru-RU" sz="3600" smtClean="0">
                <a:latin typeface="Arial" charset="0"/>
              </a:rPr>
              <a:t> прав человека (10 декабря 1948 года)</a:t>
            </a:r>
            <a:endParaRPr lang="ru-RU" sz="3600" smtClean="0"/>
          </a:p>
        </p:txBody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b="1" i="1" smtClean="0"/>
              <a:t>Статья 1</a:t>
            </a:r>
          </a:p>
          <a:p>
            <a:pPr>
              <a:buFont typeface="Wingdings" pitchFamily="2" charset="2"/>
              <a:buNone/>
            </a:pPr>
            <a:r>
              <a:rPr lang="ru-RU" i="1" smtClean="0"/>
              <a:t> </a:t>
            </a:r>
          </a:p>
          <a:p>
            <a:pPr algn="ctr">
              <a:buFont typeface="Wingdings" pitchFamily="2" charset="2"/>
              <a:buNone/>
            </a:pPr>
            <a:r>
              <a:rPr lang="ru-RU" sz="3200" b="1" u="sng" smtClean="0">
                <a:solidFill>
                  <a:srgbClr val="FF0000"/>
                </a:solidFill>
              </a:rPr>
              <a:t>Все люди</a:t>
            </a:r>
            <a:r>
              <a:rPr lang="ru-RU" sz="3200" b="1" smtClean="0">
                <a:solidFill>
                  <a:srgbClr val="FF0000"/>
                </a:solidFill>
              </a:rPr>
              <a:t> рождаются свободными и</a:t>
            </a:r>
          </a:p>
          <a:p>
            <a:pPr algn="ctr">
              <a:buFont typeface="Wingdings" pitchFamily="2" charset="2"/>
              <a:buNone/>
            </a:pPr>
            <a:r>
              <a:rPr lang="ru-RU" sz="3200" b="1" smtClean="0">
                <a:solidFill>
                  <a:srgbClr val="FF0000"/>
                </a:solidFill>
              </a:rPr>
              <a:t>равными в своем достоинстве и правах.</a:t>
            </a:r>
          </a:p>
          <a:p>
            <a:pPr algn="ctr">
              <a:buFont typeface="Wingdings" pitchFamily="2" charset="2"/>
              <a:buNone/>
            </a:pPr>
            <a:r>
              <a:rPr lang="ru-RU" sz="3200" b="1" smtClean="0">
                <a:solidFill>
                  <a:srgbClr val="FF0000"/>
                </a:solidFill>
              </a:rPr>
              <a:t>Они наделены разумом и совестью и</a:t>
            </a:r>
          </a:p>
          <a:p>
            <a:pPr algn="ctr">
              <a:buFont typeface="Wingdings" pitchFamily="2" charset="2"/>
              <a:buNone/>
            </a:pPr>
            <a:r>
              <a:rPr lang="ru-RU" sz="3200" b="1" smtClean="0">
                <a:solidFill>
                  <a:srgbClr val="FF0000"/>
                </a:solidFill>
              </a:rPr>
              <a:t>должны поступать в отношении друг</a:t>
            </a:r>
          </a:p>
          <a:p>
            <a:pPr algn="ctr">
              <a:buFont typeface="Wingdings" pitchFamily="2" charset="2"/>
              <a:buNone/>
            </a:pPr>
            <a:r>
              <a:rPr lang="ru-RU" sz="3200" b="1" smtClean="0">
                <a:solidFill>
                  <a:srgbClr val="FF0000"/>
                </a:solidFill>
              </a:rPr>
              <a:t>друга в духе братства.</a:t>
            </a:r>
            <a:r>
              <a:rPr lang="ru-RU" sz="2600" smtClean="0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z="3600" smtClean="0"/>
              <a:t>МЕХАНИЗМЫ ООН В ОБЛАСТИ ПРАВ ЧЕЛОВЕКА</a:t>
            </a:r>
          </a:p>
        </p:txBody>
      </p:sp>
      <p:sp>
        <p:nvSpPr>
          <p:cNvPr id="24578" name="Rectangle 5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600" smtClean="0">
                <a:solidFill>
                  <a:srgbClr val="FF0000"/>
                </a:solidFill>
              </a:rPr>
              <a:t>Уставные органы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200" smtClean="0"/>
              <a:t>Совет по правам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200" smtClean="0"/>
              <a:t>человека </a:t>
            </a:r>
            <a:r>
              <a:rPr lang="en-GB" sz="2200" smtClean="0"/>
              <a:t>+ </a:t>
            </a:r>
            <a:r>
              <a:rPr lang="ru-RU" sz="2200" smtClean="0"/>
              <a:t>его механизмы и мандаты (универсальный периодический обзор, Консультативный комитет, процедура приема и рассмотрения жалоб (раньше «Процедура 1503»), специальные процедуры, Социальный форум, Форум по проблемам меньшинств и т.д.)</a:t>
            </a:r>
          </a:p>
        </p:txBody>
      </p:sp>
      <p:sp>
        <p:nvSpPr>
          <p:cNvPr id="24579" name="Rectangle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2600" smtClean="0">
                <a:solidFill>
                  <a:srgbClr val="FF0000"/>
                </a:solidFill>
              </a:rPr>
              <a:t>Договорные органы</a:t>
            </a:r>
          </a:p>
          <a:p>
            <a:pPr algn="ctr">
              <a:buFont typeface="Wingdings" pitchFamily="2" charset="2"/>
              <a:buNone/>
            </a:pPr>
            <a:endParaRPr lang="ru-RU" sz="2600" smtClean="0"/>
          </a:p>
          <a:p>
            <a:pPr algn="ctr">
              <a:buFont typeface="Wingdings" pitchFamily="2" charset="2"/>
              <a:buNone/>
            </a:pPr>
            <a:r>
              <a:rPr lang="ru-RU" sz="2600" smtClean="0"/>
              <a:t>Комитеты (8)</a:t>
            </a:r>
            <a:r>
              <a:rPr lang="en-GB" sz="2600" smtClean="0"/>
              <a:t>*</a:t>
            </a:r>
            <a:endParaRPr lang="ru-RU" sz="2600" smtClean="0"/>
          </a:p>
          <a:p>
            <a:pPr algn="ctr">
              <a:buFont typeface="Wingdings" pitchFamily="2" charset="2"/>
              <a:buNone/>
            </a:pPr>
            <a:endParaRPr lang="ru-RU" sz="2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4"/>
          <p:cNvSpPr>
            <a:spLocks noGrp="1"/>
          </p:cNvSpPr>
          <p:nvPr>
            <p:ph type="ctr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z="6000" smtClean="0">
                <a:solidFill>
                  <a:srgbClr val="FF0000"/>
                </a:solidFill>
              </a:rPr>
              <a:t>Уставные органы</a:t>
            </a:r>
          </a:p>
        </p:txBody>
      </p:sp>
      <p:sp>
        <p:nvSpPr>
          <p:cNvPr id="25602" name="Rectangle 5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763000" cy="1752600"/>
          </a:xfrm>
        </p:spPr>
        <p:txBody>
          <a:bodyPr/>
          <a:lstStyle/>
          <a:p>
            <a:pPr marL="68263"/>
            <a:r>
              <a:rPr lang="ru-RU" sz="3600" smtClean="0"/>
              <a:t>Совет по правам человека:</a:t>
            </a:r>
          </a:p>
          <a:p>
            <a:pPr marL="68263"/>
            <a:r>
              <a:rPr lang="ru-RU" sz="3600" smtClean="0"/>
              <a:t>его механизмы и мандаты</a:t>
            </a:r>
            <a:endParaRPr lang="ru-RU" sz="36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5" name="Rectangle 7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mtClean="0"/>
              <a:t>СПЕЦИАЛЬНЫЕ ПРОЦЕДУРЫ</a:t>
            </a:r>
          </a:p>
        </p:txBody>
      </p:sp>
      <p:sp>
        <p:nvSpPr>
          <p:cNvPr id="26626" name="Rectangle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dist"/>
            <a:r>
              <a:rPr lang="ru-RU" smtClean="0"/>
              <a:t>В отличие от договорных органов ООН </a:t>
            </a:r>
            <a:r>
              <a:rPr lang="ru-RU" smtClean="0">
                <a:solidFill>
                  <a:srgbClr val="FF0000"/>
                </a:solidFill>
              </a:rPr>
              <a:t>специальные процедуры могут быть применены</a:t>
            </a:r>
            <a:r>
              <a:rPr lang="ru-RU" smtClean="0"/>
              <a:t> даже в том случае, </a:t>
            </a:r>
            <a:r>
              <a:rPr lang="ru-RU" smtClean="0">
                <a:solidFill>
                  <a:srgbClr val="FF0000"/>
                </a:solidFill>
              </a:rPr>
              <a:t>если государство не ратифицировало соответствующий международно-правовой акт</a:t>
            </a:r>
            <a:r>
              <a:rPr lang="ru-RU" smtClean="0"/>
              <a:t> или соглашение, и для получения доступа к специальным процедурам </a:t>
            </a:r>
            <a:r>
              <a:rPr lang="ru-RU" smtClean="0">
                <a:solidFill>
                  <a:srgbClr val="FF0000"/>
                </a:solidFill>
              </a:rPr>
              <a:t>не требуется исчерпания внутренних средств правовой защиты</a:t>
            </a:r>
            <a:r>
              <a:rPr lang="ru-RU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5" name="Rectangle 7"/>
          <p:cNvSpPr>
            <a:spLocks noGrp="1"/>
          </p:cNvSpPr>
          <p:nvPr>
            <p:ph type="title" idx="4294967295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mtClean="0"/>
              <a:t>СПЕЦИАЛЬНЫЕ ПРОЦЕДУРЫ</a:t>
            </a:r>
          </a:p>
        </p:txBody>
      </p:sp>
      <p:sp>
        <p:nvSpPr>
          <p:cNvPr id="27650" name="Rectangle 8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ru-RU" sz="4000" smtClean="0">
                <a:solidFill>
                  <a:srgbClr val="FF0000"/>
                </a:solidFill>
              </a:rPr>
              <a:t>Мандаты по странам</a:t>
            </a:r>
            <a:r>
              <a:rPr lang="ru-RU" sz="4000" smtClean="0"/>
              <a:t> (Бурунди, Камбоджа, КНДР, Гаити, Мьянма, ОПТ, Сомали, Судан)</a:t>
            </a:r>
          </a:p>
          <a:p>
            <a:pPr>
              <a:buFont typeface="Wingdings" pitchFamily="2" charset="2"/>
              <a:buNone/>
            </a:pPr>
            <a:endParaRPr lang="ru-RU" sz="4000" smtClean="0"/>
          </a:p>
          <a:p>
            <a:r>
              <a:rPr lang="ru-RU" sz="4000" smtClean="0">
                <a:solidFill>
                  <a:srgbClr val="FF0000"/>
                </a:solidFill>
              </a:rPr>
              <a:t>Тематические мандаты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z="3600" smtClean="0"/>
              <a:t>Как функционируют специальные процедуры?</a:t>
            </a:r>
          </a:p>
        </p:txBody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mtClean="0"/>
              <a:t>Рассылка сообщений (письма-призывы к незамедлительным действиям </a:t>
            </a:r>
            <a:r>
              <a:rPr lang="ru-RU" u="sng" smtClean="0"/>
              <a:t>или</a:t>
            </a:r>
            <a:r>
              <a:rPr lang="ru-RU" smtClean="0"/>
              <a:t> письма с указанием предполагаемых нарушений </a:t>
            </a:r>
            <a:r>
              <a:rPr lang="en-GB" smtClean="0"/>
              <a:t>+ </a:t>
            </a:r>
            <a:r>
              <a:rPr lang="ru-RU" smtClean="0"/>
              <a:t>совместные сообщения);</a:t>
            </a:r>
          </a:p>
          <a:p>
            <a:r>
              <a:rPr lang="ru-RU" smtClean="0"/>
              <a:t>Посещение страны (миссии по установлению фактов);</a:t>
            </a:r>
          </a:p>
          <a:p>
            <a:r>
              <a:rPr lang="ru-RU" smtClean="0"/>
              <a:t>Публикация докладов;</a:t>
            </a:r>
          </a:p>
          <a:p>
            <a:r>
              <a:rPr lang="ru-RU" smtClean="0"/>
              <a:t>Проведение тематических иссле</a:t>
            </a:r>
            <a:r>
              <a:rPr lang="ru-RU" smtClean="0">
                <a:latin typeface="Arial" charset="0"/>
              </a:rPr>
              <a:t>д</a:t>
            </a:r>
            <a:r>
              <a:rPr lang="ru-RU" smtClean="0"/>
              <a:t>ований;</a:t>
            </a:r>
          </a:p>
          <a:p>
            <a:r>
              <a:rPr lang="ru-RU" smtClean="0"/>
              <a:t>Выпуск пресс-релизов.</a:t>
            </a:r>
            <a:endParaRPr lang="ru-RU" u="sng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5"/>
          <p:cNvPicPr>
            <a:picLocks noGrp="1" noChangeAspect="1" noChangeArrowheads="1"/>
          </p:cNvPicPr>
          <p:nvPr>
            <p:ph type="title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0"/>
            <a:ext cx="8763000" cy="68580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ru-RU" sz="2800" smtClean="0">
                <a:solidFill>
                  <a:srgbClr val="FF0000"/>
                </a:solidFill>
              </a:rPr>
              <a:t>Более ранние посещения страны (миссии по установлению фактов):</a:t>
            </a:r>
          </a:p>
        </p:txBody>
      </p:sp>
      <p:sp>
        <p:nvSpPr>
          <p:cNvPr id="3072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400" smtClean="0"/>
              <a:t>Специальный докладчик по вопросу о поощрении и защите права на свободу мнений и их свободное выражение (28 мая – 1 июня 1997 года)</a:t>
            </a:r>
          </a:p>
          <a:p>
            <a:r>
              <a:rPr lang="ru-RU" sz="2400" smtClean="0"/>
              <a:t>Специальный докладчик по вопросу о независимости судей и адвокатов (12 – 17 июня 2000 года)</a:t>
            </a:r>
          </a:p>
          <a:p>
            <a:endParaRPr lang="ru-RU" sz="160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Rectangle 4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buFont typeface="Wingdings" pitchFamily="2" charset="2"/>
              <a:buNone/>
              <a:defRPr/>
            </a:pPr>
            <a:r>
              <a:rPr lang="ru-RU" sz="2400" smtClean="0">
                <a:solidFill>
                  <a:srgbClr val="FF0000"/>
                </a:solidFill>
                <a:latin typeface="Corbel" pitchFamily="34" charset="0"/>
              </a:rPr>
              <a:t>Республикой Беларусь направлены приглашения посетить страну мандатариям, «тематика деятельности которых для нас на данном этапе представляет особый интерес»:</a:t>
            </a:r>
            <a:r>
              <a:rPr lang="ru-RU" sz="2400" smtClean="0">
                <a:latin typeface="Corbel" pitchFamily="34" charset="0"/>
              </a:rPr>
              <a:t/>
            </a:r>
            <a:br>
              <a:rPr lang="ru-RU" sz="2400" smtClean="0">
                <a:latin typeface="Corbel" pitchFamily="34" charset="0"/>
              </a:rPr>
            </a:br>
            <a:r>
              <a:rPr lang="ru-RU" sz="1900" smtClean="0">
                <a:latin typeface="Corbel" pitchFamily="34" charset="0"/>
              </a:rPr>
              <a:t/>
            </a:r>
            <a:br>
              <a:rPr lang="ru-RU" sz="1900" smtClean="0">
                <a:latin typeface="Corbel" pitchFamily="34" charset="0"/>
              </a:rPr>
            </a:br>
            <a:r>
              <a:rPr lang="ru-RU" sz="1900" smtClean="0">
                <a:latin typeface="Corbel" pitchFamily="34" charset="0"/>
              </a:rPr>
              <a:t>- Специальному докладчику по вопросу о торговле детьми, детской</a:t>
            </a:r>
            <a:br>
              <a:rPr lang="ru-RU" sz="1900" smtClean="0">
                <a:latin typeface="Corbel" pitchFamily="34" charset="0"/>
              </a:rPr>
            </a:br>
            <a:r>
              <a:rPr lang="ru-RU" sz="1900" smtClean="0">
                <a:latin typeface="Corbel" pitchFamily="34" charset="0"/>
              </a:rPr>
              <a:t>проституции и детской порнографии; </a:t>
            </a:r>
            <a:br>
              <a:rPr lang="ru-RU" sz="1900" smtClean="0">
                <a:latin typeface="Corbel" pitchFamily="34" charset="0"/>
              </a:rPr>
            </a:br>
            <a:r>
              <a:rPr lang="ru-RU" sz="1900" smtClean="0">
                <a:latin typeface="Corbel" pitchFamily="34" charset="0"/>
              </a:rPr>
              <a:t>- Специальному докладчику по вопросу о праве на образование; </a:t>
            </a:r>
            <a:br>
              <a:rPr lang="ru-RU" sz="1900" smtClean="0">
                <a:latin typeface="Corbel" pitchFamily="34" charset="0"/>
              </a:rPr>
            </a:br>
            <a:r>
              <a:rPr lang="ru-RU" sz="1900" smtClean="0">
                <a:latin typeface="Corbel" pitchFamily="34" charset="0"/>
              </a:rPr>
              <a:t>- Специальному докладчику по вопросу о праве на питание;</a:t>
            </a:r>
            <a:br>
              <a:rPr lang="ru-RU" sz="1900" smtClean="0">
                <a:latin typeface="Corbel" pitchFamily="34" charset="0"/>
              </a:rPr>
            </a:br>
            <a:r>
              <a:rPr lang="ru-RU" sz="1900" smtClean="0">
                <a:latin typeface="Corbel" pitchFamily="34" charset="0"/>
              </a:rPr>
              <a:t>- Специальному докладчику по вопросу о праве каждого человека на</a:t>
            </a:r>
            <a:br>
              <a:rPr lang="ru-RU" sz="1900" smtClean="0">
                <a:latin typeface="Corbel" pitchFamily="34" charset="0"/>
              </a:rPr>
            </a:br>
            <a:r>
              <a:rPr lang="ru-RU" sz="1900" smtClean="0">
                <a:latin typeface="Corbel" pitchFamily="34" charset="0"/>
              </a:rPr>
              <a:t>наивысший достижимый уровень физического и психического здоровья;</a:t>
            </a:r>
            <a:br>
              <a:rPr lang="ru-RU" sz="1900" smtClean="0">
                <a:latin typeface="Corbel" pitchFamily="34" charset="0"/>
              </a:rPr>
            </a:br>
            <a:r>
              <a:rPr lang="ru-RU" sz="1900" smtClean="0">
                <a:latin typeface="Corbel" pitchFamily="34" charset="0"/>
              </a:rPr>
              <a:t>- Специальному докладчику по вопросу о правах мигрантов;</a:t>
            </a:r>
            <a:br>
              <a:rPr lang="ru-RU" sz="1900" smtClean="0">
                <a:latin typeface="Corbel" pitchFamily="34" charset="0"/>
              </a:rPr>
            </a:br>
            <a:r>
              <a:rPr lang="ru-RU" sz="1900" smtClean="0">
                <a:latin typeface="Corbel" pitchFamily="34" charset="0"/>
              </a:rPr>
              <a:t>- Специальному докладчику по вопросу о современных формах расизма, расовой дискриминации, ксенофобии и связанной с ними нетерпимости;</a:t>
            </a:r>
            <a:br>
              <a:rPr lang="ru-RU" sz="1900" smtClean="0">
                <a:latin typeface="Corbel" pitchFamily="34" charset="0"/>
              </a:rPr>
            </a:br>
            <a:r>
              <a:rPr lang="ru-RU" sz="1900" smtClean="0">
                <a:latin typeface="Corbel" pitchFamily="34" charset="0"/>
              </a:rPr>
              <a:t>- Специальному докладчику по вопросу о насилии в отношении женщин, его причинах и последствиях; </a:t>
            </a:r>
            <a:br>
              <a:rPr lang="ru-RU" sz="1900" smtClean="0">
                <a:latin typeface="Corbel" pitchFamily="34" charset="0"/>
              </a:rPr>
            </a:br>
            <a:r>
              <a:rPr lang="ru-RU" sz="1900" smtClean="0">
                <a:latin typeface="Corbel" pitchFamily="34" charset="0"/>
              </a:rPr>
              <a:t>- Специальному докладчику по вопросу о современных формах</a:t>
            </a:r>
            <a:br>
              <a:rPr lang="ru-RU" sz="1900" smtClean="0">
                <a:latin typeface="Corbel" pitchFamily="34" charset="0"/>
              </a:rPr>
            </a:br>
            <a:r>
              <a:rPr lang="ru-RU" sz="1900" smtClean="0">
                <a:latin typeface="Corbel" pitchFamily="34" charset="0"/>
              </a:rPr>
              <a:t>рабства.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Rectangle 4"/>
          <p:cNvSpPr>
            <a:spLocks noGrp="1"/>
          </p:cNvSpPr>
          <p:nvPr>
            <p:ph type="title"/>
          </p:nvPr>
        </p:nvSpPr>
        <p:spPr bwMode="auto">
          <a:xfrm>
            <a:off x="457200" y="0"/>
            <a:ext cx="8686800" cy="12747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buFontTx/>
              <a:buChar char="-"/>
              <a:defRPr/>
            </a:pPr>
            <a:r>
              <a:rPr lang="ru-RU" sz="2300" smtClean="0">
                <a:latin typeface="Corbel" pitchFamily="34" charset="0"/>
              </a:rPr>
              <a:t>Резолюция 2004/14 Комиссии по правам человека: решение о назначении специального докладчика для установления прямых контактов с правительством и с народом Беларуси, в частности в целях изучения положения в области прав человека. </a:t>
            </a:r>
            <a:br>
              <a:rPr lang="ru-RU" sz="2300" smtClean="0">
                <a:latin typeface="Corbel" pitchFamily="34" charset="0"/>
              </a:rPr>
            </a:br>
            <a:r>
              <a:rPr lang="ru-RU" sz="2300" smtClean="0">
                <a:latin typeface="Corbel" pitchFamily="34" charset="0"/>
              </a:rPr>
              <a:t>- Мандат </a:t>
            </a:r>
            <a:r>
              <a:rPr lang="ru-RU" sz="2300" smtClean="0">
                <a:solidFill>
                  <a:srgbClr val="FF0000"/>
                </a:solidFill>
                <a:latin typeface="Corbel" pitchFamily="34" charset="0"/>
              </a:rPr>
              <a:t>Специального докладчика по вопросу о положении в области прав человека в Беларуси </a:t>
            </a:r>
            <a:r>
              <a:rPr lang="ru-RU" sz="2300" smtClean="0">
                <a:latin typeface="Corbel" pitchFamily="34" charset="0"/>
              </a:rPr>
              <a:t>продлевался в 2005 и 2006 годах.</a:t>
            </a:r>
            <a:br>
              <a:rPr lang="ru-RU" sz="2300" smtClean="0">
                <a:latin typeface="Corbel" pitchFamily="34" charset="0"/>
              </a:rPr>
            </a:br>
            <a:r>
              <a:rPr lang="ru-RU" sz="2300" smtClean="0">
                <a:latin typeface="Corbel" pitchFamily="34" charset="0"/>
              </a:rPr>
              <a:t>- Специальный докладчик отметил, что в 2006 году, как и в 2004 и 2005 годах, правительство не дало положительного ответа на его просьбу о посещении страны и вообще не сотрудничало с ним при выполнении им своего мандата. Он отметил, что правительство не учло ни одной из сделанных им рекомендаций и настоятельно призвал Беларусь признать мандат Специального докладчика. </a:t>
            </a:r>
            <a:br>
              <a:rPr lang="ru-RU" sz="2300" smtClean="0">
                <a:latin typeface="Corbel" pitchFamily="34" charset="0"/>
              </a:rPr>
            </a:br>
            <a:r>
              <a:rPr lang="ru-RU" sz="2300" smtClean="0">
                <a:latin typeface="Corbel" pitchFamily="34" charset="0"/>
              </a:rPr>
              <a:t>- В резолюциях Генеральной Ассамблеи 2007 и</a:t>
            </a:r>
            <a:br>
              <a:rPr lang="ru-RU" sz="2300" smtClean="0">
                <a:latin typeface="Corbel" pitchFamily="34" charset="0"/>
              </a:rPr>
            </a:br>
            <a:r>
              <a:rPr lang="ru-RU" sz="2300" smtClean="0">
                <a:latin typeface="Corbel" pitchFamily="34" charset="0"/>
              </a:rPr>
              <a:t>2008 годов была выражена обеспокоенность в связи с тем, что Беларусь не в полной мере сотрудничает со всеми механизмами Совета по правам человека, в</a:t>
            </a:r>
            <a:br>
              <a:rPr lang="ru-RU" sz="2300" smtClean="0">
                <a:latin typeface="Corbel" pitchFamily="34" charset="0"/>
              </a:rPr>
            </a:br>
            <a:r>
              <a:rPr lang="ru-RU" sz="2300" smtClean="0">
                <a:latin typeface="Corbel" pitchFamily="34" charset="0"/>
              </a:rPr>
              <a:t>частности со Специальным докладчиком.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Rectangle 4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dist">
              <a:defRPr/>
            </a:pPr>
            <a:r>
              <a:rPr lang="ru-RU" sz="2400" smtClean="0">
                <a:latin typeface="Corbel" pitchFamily="34" charset="0"/>
              </a:rPr>
              <a:t>В 2004 году Беларусь отметила, что она </a:t>
            </a:r>
            <a:r>
              <a:rPr lang="ru-RU" sz="2400" smtClean="0">
                <a:solidFill>
                  <a:srgbClr val="FF0000"/>
                </a:solidFill>
                <a:latin typeface="Corbel" pitchFamily="34" charset="0"/>
              </a:rPr>
              <a:t>выступает против практики принятия страновых резолюций</a:t>
            </a:r>
            <a:r>
              <a:rPr lang="ru-RU" sz="2400" smtClean="0">
                <a:latin typeface="Corbel" pitchFamily="34" charset="0"/>
              </a:rPr>
              <a:t>, поскольку такая практика является контрпродуктивной и противоречит принципу проведения конструктивного и уважительного диалога на основе универсального, неизбирательного и объективного подхода. Беларусь вновь заявила о своем непризнании резолюции 2004/14, в том числе предусмотренного в ней мандата Специального докладчика. Мандат Специального докладчика </a:t>
            </a:r>
            <a:r>
              <a:rPr lang="ru-RU" sz="2400" smtClean="0">
                <a:solidFill>
                  <a:srgbClr val="FF0000"/>
                </a:solidFill>
                <a:latin typeface="Corbel" pitchFamily="34" charset="0"/>
              </a:rPr>
              <a:t>не был включен в перечень мандатов</a:t>
            </a:r>
            <a:r>
              <a:rPr lang="ru-RU" sz="2400" smtClean="0">
                <a:latin typeface="Corbel" pitchFamily="34" charset="0"/>
              </a:rPr>
              <a:t>, продленных в июне 2007 года в рамках комплексной программы институционального строительства.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ctr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z="6000" smtClean="0">
                <a:solidFill>
                  <a:srgbClr val="FF0000"/>
                </a:solidFill>
                <a:latin typeface="Arial" charset="0"/>
                <a:cs typeface="Arial" charset="0"/>
              </a:rPr>
              <a:t>Договорные органы</a:t>
            </a:r>
          </a:p>
        </p:txBody>
      </p:sp>
      <p:sp>
        <p:nvSpPr>
          <p:cNvPr id="34818" name="Rectang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68263"/>
            <a:endParaRPr lang="ru-RU" sz="36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ru-RU" sz="2400" b="1" smtClean="0">
                <a:latin typeface="Arial" charset="0"/>
              </a:rPr>
              <a:t>Основные договоры в области прав человека (слайд 1)</a:t>
            </a:r>
            <a:endParaRPr lang="en-US" sz="2400" b="1" smtClean="0">
              <a:latin typeface="Arial" charset="0"/>
            </a:endParaRPr>
          </a:p>
        </p:txBody>
      </p:sp>
      <p:sp>
        <p:nvSpPr>
          <p:cNvPr id="35842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5029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ru-RU" sz="2000" b="1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2000" b="1" smtClean="0">
                <a:latin typeface="Arial" charset="0"/>
              </a:rPr>
              <a:t>Девять</a:t>
            </a:r>
            <a:r>
              <a:rPr lang="en-GB" sz="2000" b="1" smtClean="0">
                <a:latin typeface="Arial" charset="0"/>
              </a:rPr>
              <a:t> </a:t>
            </a:r>
            <a:r>
              <a:rPr lang="ru-RU" sz="2000" b="1" smtClean="0">
                <a:latin typeface="Arial" charset="0"/>
              </a:rPr>
              <a:t>основных  договоров в области прав человека</a:t>
            </a:r>
            <a:r>
              <a:rPr lang="en-GB" sz="2000" b="1" smtClean="0"/>
              <a:t>:</a:t>
            </a:r>
            <a:endParaRPr lang="en-GB" sz="20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1700" smtClean="0"/>
              <a:t>1.</a:t>
            </a:r>
            <a:r>
              <a:rPr lang="ru-RU" sz="1700" smtClean="0"/>
              <a:t> Международная конвенция о ликвидации всех форм расовой дискриминации </a:t>
            </a:r>
            <a:r>
              <a:rPr lang="fr-FR" sz="1700" smtClean="0"/>
              <a:t>(</a:t>
            </a:r>
            <a:r>
              <a:rPr lang="ru-RU" sz="1700" smtClean="0"/>
              <a:t>КЛРД</a:t>
            </a:r>
            <a:r>
              <a:rPr lang="fr-FR" sz="1700" smtClean="0"/>
              <a:t>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1700" smtClean="0"/>
              <a:t>2. Международн</a:t>
            </a:r>
            <a:r>
              <a:rPr lang="ru-RU" sz="1700" smtClean="0">
                <a:latin typeface="Arial" charset="0"/>
              </a:rPr>
              <a:t>ы</a:t>
            </a:r>
            <a:r>
              <a:rPr lang="ru-RU" sz="1700" smtClean="0"/>
              <a:t>й пакт о гражданских и политических правах</a:t>
            </a:r>
            <a:r>
              <a:rPr lang="en-GB" sz="1700" smtClean="0"/>
              <a:t> (</a:t>
            </a:r>
            <a:r>
              <a:rPr lang="ru-RU" sz="1800" smtClean="0"/>
              <a:t>МПГПП</a:t>
            </a:r>
            <a:r>
              <a:rPr lang="en-GB" sz="1800" smtClean="0"/>
              <a:t>)</a:t>
            </a:r>
            <a:endParaRPr lang="en-US" sz="1800" smtClean="0"/>
          </a:p>
          <a:p>
            <a:pPr eaLnBrk="1" hangingPunct="1">
              <a:lnSpc>
                <a:spcPct val="90000"/>
              </a:lnSpc>
              <a:buFontTx/>
              <a:buChar char="•"/>
            </a:pPr>
            <a:r>
              <a:rPr lang="en-GB" sz="1600" smtClean="0"/>
              <a:t>Факультативный протокол </a:t>
            </a:r>
            <a:r>
              <a:rPr lang="ru-RU" sz="1600" smtClean="0"/>
              <a:t>к МПГПП</a:t>
            </a:r>
            <a:r>
              <a:rPr lang="ru-RU" sz="1600" smtClean="0">
                <a:latin typeface="Arial" charset="0"/>
              </a:rPr>
              <a:t> </a:t>
            </a:r>
            <a:r>
              <a:rPr lang="ru-RU" sz="1600" smtClean="0"/>
              <a:t>(позволяющий подавать индивидуальные жалобы) </a:t>
            </a:r>
            <a:r>
              <a:rPr lang="en-GB" sz="1600" smtClean="0"/>
              <a:t>1966 </a:t>
            </a:r>
          </a:p>
          <a:p>
            <a:pPr eaLnBrk="1" hangingPunct="1">
              <a:lnSpc>
                <a:spcPct val="90000"/>
              </a:lnSpc>
              <a:buFont typeface="Arial" charset="0"/>
              <a:buChar char="•"/>
            </a:pPr>
            <a:r>
              <a:rPr lang="en-GB" sz="1600" smtClean="0"/>
              <a:t>Второй Факультативный протокол</a:t>
            </a:r>
            <a:r>
              <a:rPr lang="ru-RU" sz="1600" smtClean="0">
                <a:latin typeface="Arial" charset="0"/>
              </a:rPr>
              <a:t> </a:t>
            </a:r>
            <a:r>
              <a:rPr lang="ru-RU" sz="1600" smtClean="0"/>
              <a:t>к МПГПП, направленный на отмену смертной казни</a:t>
            </a:r>
            <a:r>
              <a:rPr lang="en-GB" sz="1600" smtClean="0"/>
              <a:t> 1989</a:t>
            </a:r>
            <a:endParaRPr lang="en-US" sz="16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1700" smtClean="0"/>
              <a:t>3. </a:t>
            </a:r>
            <a:r>
              <a:rPr lang="ru-RU" sz="1700" smtClean="0"/>
              <a:t>Международный пакт об экономических, социальных и культурных правах</a:t>
            </a:r>
            <a:endParaRPr lang="en-GB" sz="17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1700" smtClean="0"/>
              <a:t>(</a:t>
            </a:r>
            <a:r>
              <a:rPr lang="ru-RU" sz="1700" smtClean="0"/>
              <a:t>МПЭСКП</a:t>
            </a:r>
            <a:r>
              <a:rPr lang="en-GB" sz="1700" smtClean="0"/>
              <a:t>)</a:t>
            </a:r>
            <a:endParaRPr lang="ru-RU" sz="1700" smtClean="0"/>
          </a:p>
          <a:p>
            <a:pPr eaLnBrk="1" hangingPunct="1">
              <a:lnSpc>
                <a:spcPct val="90000"/>
              </a:lnSpc>
              <a:buFontTx/>
              <a:buChar char="•"/>
            </a:pPr>
            <a:r>
              <a:rPr lang="ru-RU" sz="1600" smtClean="0">
                <a:solidFill>
                  <a:schemeClr val="accent1"/>
                </a:solidFill>
              </a:rPr>
              <a:t>Факультативный протокол к МПЭСКП (позволяющий подавать индивидуальные жалобы)</a:t>
            </a:r>
            <a:r>
              <a:rPr lang="ru-RU" sz="1600" smtClean="0">
                <a:solidFill>
                  <a:schemeClr val="accent1"/>
                </a:solidFill>
                <a:latin typeface="Arial" charset="0"/>
              </a:rPr>
              <a:t> </a:t>
            </a:r>
            <a:r>
              <a:rPr lang="ru-RU" sz="1600" smtClean="0">
                <a:solidFill>
                  <a:schemeClr val="accent1"/>
                </a:solidFill>
              </a:rPr>
              <a:t>2008</a:t>
            </a:r>
            <a:endParaRPr lang="en-GB" sz="1600" smtClean="0">
              <a:solidFill>
                <a:schemeClr val="accent1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1700" smtClean="0"/>
              <a:t>4. </a:t>
            </a:r>
            <a:r>
              <a:rPr lang="ru-RU" sz="1700" smtClean="0"/>
              <a:t>Конвенция о ликвидации всех форм дискриминации в отношении женщин </a:t>
            </a:r>
            <a:r>
              <a:rPr lang="fr-FR" sz="1700" smtClean="0"/>
              <a:t>(</a:t>
            </a:r>
            <a:r>
              <a:rPr lang="ru-RU" sz="1700" smtClean="0"/>
              <a:t>КЛДЖ</a:t>
            </a:r>
            <a:r>
              <a:rPr lang="fr-FR" sz="1700" smtClean="0"/>
              <a:t>)</a:t>
            </a:r>
            <a:endParaRPr lang="ru-RU" sz="1700" smtClean="0"/>
          </a:p>
          <a:p>
            <a:pPr eaLnBrk="1" hangingPunct="1">
              <a:lnSpc>
                <a:spcPct val="90000"/>
              </a:lnSpc>
              <a:buFontTx/>
              <a:buChar char="•"/>
            </a:pPr>
            <a:r>
              <a:rPr lang="en-GB" sz="1600" smtClean="0"/>
              <a:t>Факультативный протокол</a:t>
            </a:r>
            <a:r>
              <a:rPr lang="ru-RU" sz="1600" smtClean="0"/>
              <a:t> к </a:t>
            </a:r>
            <a:r>
              <a:rPr lang="ru-RU" sz="1700" smtClean="0"/>
              <a:t>КЛДЖ</a:t>
            </a:r>
            <a:r>
              <a:rPr lang="ru-RU" sz="1600" smtClean="0"/>
              <a:t> (позволяющий подавать индивидуальные жалобы) 1999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fr-FR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ru-RU" sz="2400" b="1" smtClean="0">
                <a:latin typeface="Arial" charset="0"/>
              </a:rPr>
              <a:t>Основные договоры в области прав человека (слайд 2)</a:t>
            </a:r>
          </a:p>
        </p:txBody>
      </p:sp>
      <p:sp>
        <p:nvSpPr>
          <p:cNvPr id="36866" name="Rectangle 3"/>
          <p:cNvSpPr>
            <a:spLocks noGrp="1"/>
          </p:cNvSpPr>
          <p:nvPr>
            <p:ph type="body" idx="1"/>
          </p:nvPr>
        </p:nvSpPr>
        <p:spPr>
          <a:xfrm>
            <a:off x="914400" y="1371600"/>
            <a:ext cx="7772400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1700" smtClean="0"/>
              <a:t>5. </a:t>
            </a:r>
            <a:r>
              <a:rPr lang="ru-RU" sz="1700" smtClean="0"/>
              <a:t>Конвенция против пыток и других жестоких, бесчеловечных или унижающих достоинство видов обращения и наказания</a:t>
            </a:r>
            <a:r>
              <a:rPr lang="en-GB" sz="1700" smtClean="0"/>
              <a:t> </a:t>
            </a:r>
            <a:r>
              <a:rPr lang="fr-FR" sz="1700" smtClean="0"/>
              <a:t>(</a:t>
            </a:r>
            <a:r>
              <a:rPr lang="ru-RU" sz="1700" smtClean="0"/>
              <a:t>КПП</a:t>
            </a:r>
            <a:r>
              <a:rPr lang="fr-FR" sz="1700" smtClean="0"/>
              <a:t>)</a:t>
            </a:r>
            <a:endParaRPr lang="ru-RU" sz="1700" smtClean="0"/>
          </a:p>
          <a:p>
            <a:pPr eaLnBrk="1" hangingPunct="1">
              <a:lnSpc>
                <a:spcPct val="90000"/>
              </a:lnSpc>
              <a:buFontTx/>
              <a:buChar char="•"/>
            </a:pPr>
            <a:r>
              <a:rPr lang="en-GB" sz="1600" smtClean="0"/>
              <a:t>Факультативный протокол</a:t>
            </a:r>
            <a:r>
              <a:rPr lang="ru-RU" sz="1600" smtClean="0"/>
              <a:t> к КПП</a:t>
            </a:r>
            <a:r>
              <a:rPr lang="en-GB" sz="1600" smtClean="0"/>
              <a:t> </a:t>
            </a:r>
            <a:r>
              <a:rPr lang="ru-RU" sz="1600" smtClean="0"/>
              <a:t>(устанавливающий национальные и международные механизмы наблюдения) 2002</a:t>
            </a:r>
            <a:r>
              <a:rPr lang="en-GB" sz="1600" smtClean="0"/>
              <a:t> </a:t>
            </a:r>
            <a:endParaRPr lang="ru-RU" sz="16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1700" smtClean="0"/>
              <a:t>6. </a:t>
            </a:r>
            <a:r>
              <a:rPr lang="ru-RU" sz="1700" smtClean="0"/>
              <a:t>Конвенция</a:t>
            </a:r>
            <a:r>
              <a:rPr lang="ru-RU" sz="1700" smtClean="0">
                <a:latin typeface="Arial" charset="0"/>
              </a:rPr>
              <a:t> </a:t>
            </a:r>
            <a:r>
              <a:rPr lang="ru-RU" sz="1700" smtClean="0"/>
              <a:t>о правах ребенка</a:t>
            </a:r>
            <a:r>
              <a:rPr lang="ru-RU" sz="1700" smtClean="0">
                <a:latin typeface="Arial" charset="0"/>
              </a:rPr>
              <a:t> </a:t>
            </a:r>
            <a:r>
              <a:rPr lang="ru-RU" sz="1700" smtClean="0"/>
              <a:t>(КПР)</a:t>
            </a:r>
            <a:r>
              <a:rPr lang="ru-RU" sz="1700" smtClean="0">
                <a:cs typeface="Arial" charset="0"/>
              </a:rPr>
              <a:t> 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ru-RU" sz="1600" smtClean="0"/>
              <a:t>Факультативный Протокол к </a:t>
            </a:r>
            <a:r>
              <a:rPr lang="ru-RU" sz="1700" smtClean="0"/>
              <a:t>КПР</a:t>
            </a:r>
            <a:r>
              <a:rPr lang="ru-RU" sz="1600" smtClean="0"/>
              <a:t>, касающийся участия детей в вооружённых конфликтах 2000 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ru-RU" sz="1600" smtClean="0"/>
              <a:t>Факультативный Протокол к </a:t>
            </a:r>
            <a:r>
              <a:rPr lang="ru-RU" sz="1700" smtClean="0"/>
              <a:t>КПР</a:t>
            </a:r>
            <a:r>
              <a:rPr lang="ru-RU" sz="1600" smtClean="0"/>
              <a:t>, касающийся торговли детьми, детской проституции и детской порнографии</a:t>
            </a:r>
            <a:r>
              <a:rPr lang="ru-RU" smtClean="0"/>
              <a:t> </a:t>
            </a:r>
            <a:r>
              <a:rPr lang="ru-RU" sz="1600" smtClean="0"/>
              <a:t>2000</a:t>
            </a:r>
            <a:endParaRPr lang="ru-RU" sz="16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ru-RU" sz="1600" smtClean="0"/>
              <a:t>Факультативный Протокол к </a:t>
            </a:r>
            <a:r>
              <a:rPr lang="ru-RU" sz="1700" smtClean="0"/>
              <a:t>КПР</a:t>
            </a:r>
            <a:r>
              <a:rPr lang="ru-RU" sz="1600" smtClean="0"/>
              <a:t> (позволяющий подавать индивидуальные жалобы)</a:t>
            </a:r>
            <a:r>
              <a:rPr lang="ru-RU" sz="1600" smtClean="0">
                <a:solidFill>
                  <a:srgbClr val="FF0000"/>
                </a:solidFill>
              </a:rPr>
              <a:t> – на стадии разработки!!!</a:t>
            </a:r>
            <a:endParaRPr lang="en-US" sz="1600" smtClean="0">
              <a:solidFill>
                <a:srgbClr val="FF0000"/>
              </a:solidFill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1700" smtClean="0"/>
              <a:t>7. </a:t>
            </a:r>
            <a:r>
              <a:rPr lang="ru-RU" sz="1700" smtClean="0"/>
              <a:t>Международная Конвенция о защите прав всех трудящихся мигрантов и членов их семей </a:t>
            </a:r>
            <a:r>
              <a:rPr lang="en-GB" sz="1700" smtClean="0"/>
              <a:t>(</a:t>
            </a:r>
            <a:r>
              <a:rPr lang="ru-RU" sz="1700" smtClean="0"/>
              <a:t>КТМ</a:t>
            </a:r>
            <a:r>
              <a:rPr lang="en-GB" sz="1700" smtClean="0"/>
              <a:t>)</a:t>
            </a:r>
            <a:endParaRPr lang="ru-RU" sz="17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1700" smtClean="0">
                <a:cs typeface="Arial" charset="0"/>
              </a:rPr>
              <a:t>8. </a:t>
            </a:r>
            <a:r>
              <a:rPr lang="ru-RU" sz="1700" smtClean="0"/>
              <a:t>Международная Конвенция о правах инвалидов – 13 декабря 2006 года (КПИ)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ru-RU" sz="1600" smtClean="0"/>
              <a:t>Факультативный Протокол к</a:t>
            </a:r>
            <a:r>
              <a:rPr lang="ru-RU" sz="1600" smtClean="0">
                <a:latin typeface="Arial" charset="0"/>
              </a:rPr>
              <a:t> </a:t>
            </a:r>
            <a:r>
              <a:rPr lang="ru-RU" sz="1700" smtClean="0"/>
              <a:t>КПИ </a:t>
            </a:r>
            <a:r>
              <a:rPr lang="ru-RU" sz="1600" smtClean="0"/>
              <a:t>(позволяющий подавать индивидуальные жалобы) 2006</a:t>
            </a:r>
            <a:endParaRPr lang="ru-RU" sz="17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700" smtClean="0">
                <a:cs typeface="Arial" charset="0"/>
              </a:rPr>
              <a:t>9. </a:t>
            </a:r>
            <a:r>
              <a:rPr lang="ru-RU" sz="1700" smtClean="0">
                <a:solidFill>
                  <a:schemeClr val="accent1"/>
                </a:solidFill>
              </a:rPr>
              <a:t>Международная Конвенция для защиты всех лиц от насильственных исчезновений – 20 декабря 2006 года </a:t>
            </a:r>
            <a:r>
              <a:rPr lang="en-GB" sz="1700" smtClean="0">
                <a:solidFill>
                  <a:schemeClr val="accent1"/>
                </a:solidFill>
              </a:rPr>
              <a:t>(</a:t>
            </a:r>
            <a:r>
              <a:rPr lang="ru-RU" sz="1700" smtClean="0">
                <a:solidFill>
                  <a:schemeClr val="accent1"/>
                </a:solidFill>
              </a:rPr>
              <a:t>КНИ</a:t>
            </a:r>
            <a:r>
              <a:rPr lang="en-GB" sz="1700" smtClean="0">
                <a:solidFill>
                  <a:schemeClr val="accent1"/>
                </a:solidFill>
              </a:rPr>
              <a:t>)</a:t>
            </a:r>
            <a:endParaRPr lang="ru-RU" sz="1700" smtClean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>
              <a:defRPr/>
            </a:pPr>
            <a:r>
              <a:rPr lang="ru-RU" sz="2400" b="1" smtClean="0">
                <a:latin typeface="Arial" charset="0"/>
              </a:rPr>
              <a:t>Договоры, ратифицированые Республикой Беларусь</a:t>
            </a:r>
            <a:endParaRPr lang="en-US" sz="2400" b="1" smtClean="0">
              <a:latin typeface="Arial" charset="0"/>
            </a:endParaRPr>
          </a:p>
        </p:txBody>
      </p:sp>
      <p:sp>
        <p:nvSpPr>
          <p:cNvPr id="37890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534400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ru-RU" sz="1800" smtClean="0">
                <a:latin typeface="Arial" charset="0"/>
                <a:cs typeface="Arial" charset="0"/>
              </a:rPr>
              <a:t>Конвенция</a:t>
            </a:r>
            <a:r>
              <a:rPr lang="en-GB" sz="1800" smtClean="0">
                <a:latin typeface="Arial" charset="0"/>
                <a:cs typeface="Arial" charset="0"/>
              </a:rPr>
              <a:t> </a:t>
            </a:r>
            <a:r>
              <a:rPr lang="ru-RU" sz="1800" smtClean="0">
                <a:latin typeface="Arial" charset="0"/>
                <a:cs typeface="Arial" charset="0"/>
              </a:rPr>
              <a:t>о</a:t>
            </a:r>
            <a:r>
              <a:rPr lang="en-GB" sz="1800" smtClean="0">
                <a:latin typeface="Arial" charset="0"/>
                <a:cs typeface="Arial" charset="0"/>
              </a:rPr>
              <a:t> прав</a:t>
            </a:r>
            <a:r>
              <a:rPr lang="ru-RU" sz="1800" smtClean="0">
                <a:latin typeface="Arial" charset="0"/>
                <a:cs typeface="Arial" charset="0"/>
              </a:rPr>
              <a:t>ах</a:t>
            </a:r>
            <a:r>
              <a:rPr lang="en-GB" sz="1800" smtClean="0">
                <a:latin typeface="Arial" charset="0"/>
                <a:cs typeface="Arial" charset="0"/>
              </a:rPr>
              <a:t> </a:t>
            </a:r>
            <a:r>
              <a:rPr lang="en-US" sz="1800" smtClean="0">
                <a:latin typeface="Arial" charset="0"/>
                <a:cs typeface="Arial" charset="0"/>
              </a:rPr>
              <a:t>реб</a:t>
            </a:r>
            <a:r>
              <a:rPr lang="ru-RU" sz="1800" smtClean="0">
                <a:latin typeface="Arial" charset="0"/>
                <a:cs typeface="Arial" charset="0"/>
              </a:rPr>
              <a:t>е</a:t>
            </a:r>
            <a:r>
              <a:rPr lang="en-US" sz="1800" smtClean="0">
                <a:latin typeface="Arial" charset="0"/>
                <a:cs typeface="Arial" charset="0"/>
              </a:rPr>
              <a:t>нк</a:t>
            </a:r>
            <a:r>
              <a:rPr lang="ru-RU" sz="1800" smtClean="0">
                <a:latin typeface="Arial" charset="0"/>
                <a:cs typeface="Arial" charset="0"/>
              </a:rPr>
              <a:t>а, 1 октября</a:t>
            </a:r>
            <a:r>
              <a:rPr lang="en-GB" sz="1800" smtClean="0">
                <a:latin typeface="Arial" charset="0"/>
                <a:cs typeface="Arial" charset="0"/>
              </a:rPr>
              <a:t> 199</a:t>
            </a:r>
            <a:r>
              <a:rPr lang="ru-RU" sz="1800" smtClean="0">
                <a:latin typeface="Arial" charset="0"/>
                <a:cs typeface="Arial" charset="0"/>
              </a:rPr>
              <a:t>0</a:t>
            </a:r>
            <a:r>
              <a:rPr lang="en-GB" sz="1800" smtClean="0">
                <a:latin typeface="Arial" charset="0"/>
                <a:cs typeface="Arial" charset="0"/>
              </a:rPr>
              <a:t> </a:t>
            </a:r>
            <a:r>
              <a:rPr lang="ru-RU" sz="1800" smtClean="0">
                <a:latin typeface="Arial" charset="0"/>
                <a:cs typeface="Arial" charset="0"/>
              </a:rPr>
              <a:t>года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ru-RU" sz="1600" smtClean="0">
                <a:latin typeface="Arial" charset="0"/>
                <a:cs typeface="Arial" charset="0"/>
              </a:rPr>
              <a:t>Факультативный Протокол к КПР, касающийся участия детей в вооружённых конфликта, 25 января 2006 года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ru-RU" sz="1600" smtClean="0">
                <a:latin typeface="Arial" charset="0"/>
                <a:cs typeface="Arial" charset="0"/>
              </a:rPr>
              <a:t>Факультативный Протокол к к КПР, касающийся торговли детьми, детской проституции и детской порнографии, 23 января 2002 года</a:t>
            </a:r>
            <a:endParaRPr lang="en-GB" sz="16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1800" smtClean="0">
                <a:latin typeface="Arial" charset="0"/>
                <a:cs typeface="Arial" charset="0"/>
              </a:rPr>
              <a:t>Конвенция о ликвидации всех форм дискриминации в отношении женщин,</a:t>
            </a:r>
            <a:r>
              <a:rPr lang="en-GB" sz="1800" smtClean="0">
                <a:latin typeface="Arial" charset="0"/>
                <a:cs typeface="Arial" charset="0"/>
              </a:rPr>
              <a:t> </a:t>
            </a:r>
            <a:r>
              <a:rPr lang="ru-RU" sz="1800" smtClean="0">
                <a:latin typeface="Arial" charset="0"/>
                <a:cs typeface="Arial" charset="0"/>
              </a:rPr>
              <a:t>4 февраля </a:t>
            </a:r>
            <a:r>
              <a:rPr lang="en-GB" sz="1800" smtClean="0">
                <a:latin typeface="Arial" charset="0"/>
                <a:cs typeface="Arial" charset="0"/>
              </a:rPr>
              <a:t>1</a:t>
            </a:r>
            <a:r>
              <a:rPr lang="ru-RU" sz="1800" smtClean="0">
                <a:latin typeface="Arial" charset="0"/>
                <a:cs typeface="Arial" charset="0"/>
              </a:rPr>
              <a:t>981 года</a:t>
            </a:r>
          </a:p>
          <a:p>
            <a:pPr eaLnBrk="1" hangingPunct="1">
              <a:lnSpc>
                <a:spcPct val="90000"/>
              </a:lnSpc>
            </a:pPr>
            <a:r>
              <a:rPr lang="en-GB" sz="1600" smtClean="0">
                <a:latin typeface="Arial" charset="0"/>
                <a:cs typeface="Arial" charset="0"/>
              </a:rPr>
              <a:t>Факультативный протокол</a:t>
            </a:r>
            <a:r>
              <a:rPr lang="ru-RU" sz="1600" smtClean="0">
                <a:latin typeface="Arial" charset="0"/>
                <a:cs typeface="Arial" charset="0"/>
              </a:rPr>
              <a:t> к КЛДЖ (позволяющий продавать индивидуальные жалобы), 3 февраля 2004 года</a:t>
            </a:r>
            <a:endParaRPr lang="en-GB" sz="16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1800" smtClean="0">
                <a:latin typeface="Arial" charset="0"/>
                <a:cs typeface="Arial" charset="0"/>
              </a:rPr>
              <a:t>Международная конвенция о ликвидации всех форм расовой дискриминации,</a:t>
            </a:r>
            <a:r>
              <a:rPr lang="en-GB" sz="1800" smtClean="0">
                <a:latin typeface="Arial" charset="0"/>
                <a:cs typeface="Arial" charset="0"/>
              </a:rPr>
              <a:t> </a:t>
            </a:r>
            <a:r>
              <a:rPr lang="ru-RU" sz="1800" smtClean="0">
                <a:latin typeface="Arial" charset="0"/>
                <a:cs typeface="Arial" charset="0"/>
              </a:rPr>
              <a:t>8 апреля </a:t>
            </a:r>
            <a:r>
              <a:rPr lang="en-GB" sz="1800" smtClean="0">
                <a:latin typeface="Arial" charset="0"/>
                <a:cs typeface="Arial" charset="0"/>
              </a:rPr>
              <a:t>19</a:t>
            </a:r>
            <a:r>
              <a:rPr lang="ru-RU" sz="1800" smtClean="0">
                <a:latin typeface="Arial" charset="0"/>
                <a:cs typeface="Arial" charset="0"/>
              </a:rPr>
              <a:t>69 года</a:t>
            </a:r>
            <a:endParaRPr lang="en-US" sz="18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1800" smtClean="0">
                <a:latin typeface="Arial" charset="0"/>
                <a:cs typeface="Arial" charset="0"/>
              </a:rPr>
              <a:t>Международный пакт о гражданских и политических правах, 12 ноября </a:t>
            </a:r>
            <a:r>
              <a:rPr lang="en-GB" sz="1800" smtClean="0">
                <a:latin typeface="Arial" charset="0"/>
                <a:cs typeface="Arial" charset="0"/>
              </a:rPr>
              <a:t>19</a:t>
            </a:r>
            <a:r>
              <a:rPr lang="ru-RU" sz="1800" smtClean="0">
                <a:latin typeface="Arial" charset="0"/>
                <a:cs typeface="Arial" charset="0"/>
              </a:rPr>
              <a:t>73</a:t>
            </a:r>
            <a:r>
              <a:rPr lang="en-GB" sz="1800" smtClean="0">
                <a:latin typeface="Arial" charset="0"/>
                <a:cs typeface="Arial" charset="0"/>
              </a:rPr>
              <a:t> </a:t>
            </a:r>
            <a:r>
              <a:rPr lang="ru-RU" sz="1800" smtClean="0">
                <a:latin typeface="Arial" charset="0"/>
                <a:cs typeface="Arial" charset="0"/>
              </a:rPr>
              <a:t>года</a:t>
            </a:r>
            <a:endParaRPr lang="en-GB" sz="18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buFont typeface="Arial" charset="0"/>
              <a:buChar char="•"/>
            </a:pPr>
            <a:r>
              <a:rPr lang="en-GB" sz="1600" smtClean="0">
                <a:latin typeface="Arial" charset="0"/>
                <a:cs typeface="Arial" charset="0"/>
              </a:rPr>
              <a:t>Факультативный протокол </a:t>
            </a:r>
            <a:r>
              <a:rPr lang="ru-RU" sz="1600" smtClean="0">
                <a:latin typeface="Arial" charset="0"/>
                <a:cs typeface="Arial" charset="0"/>
              </a:rPr>
              <a:t>к МПГПП (позволяющий продавать индивидуальные жалобы),</a:t>
            </a:r>
            <a:r>
              <a:rPr lang="en-GB" sz="1600" smtClean="0">
                <a:latin typeface="Arial" charset="0"/>
                <a:cs typeface="Arial" charset="0"/>
              </a:rPr>
              <a:t> </a:t>
            </a:r>
            <a:r>
              <a:rPr lang="ru-RU" sz="1600" smtClean="0">
                <a:latin typeface="Arial" charset="0"/>
                <a:cs typeface="Arial" charset="0"/>
              </a:rPr>
              <a:t>30</a:t>
            </a:r>
            <a:r>
              <a:rPr lang="en-GB" sz="1600" smtClean="0">
                <a:latin typeface="Arial" charset="0"/>
                <a:cs typeface="Arial" charset="0"/>
              </a:rPr>
              <a:t> сентябр</a:t>
            </a:r>
            <a:r>
              <a:rPr lang="ru-RU" sz="1600" smtClean="0">
                <a:latin typeface="Arial" charset="0"/>
                <a:cs typeface="Arial" charset="0"/>
              </a:rPr>
              <a:t>я</a:t>
            </a:r>
            <a:r>
              <a:rPr lang="en-GB" sz="1600" smtClean="0">
                <a:latin typeface="Arial" charset="0"/>
                <a:cs typeface="Arial" charset="0"/>
              </a:rPr>
              <a:t> 199</a:t>
            </a:r>
            <a:r>
              <a:rPr lang="ru-RU" sz="1600" smtClean="0">
                <a:latin typeface="Arial" charset="0"/>
                <a:cs typeface="Arial" charset="0"/>
              </a:rPr>
              <a:t>2</a:t>
            </a:r>
            <a:r>
              <a:rPr lang="en-GB" sz="1600" smtClean="0">
                <a:latin typeface="Arial" charset="0"/>
                <a:cs typeface="Arial" charset="0"/>
              </a:rPr>
              <a:t> </a:t>
            </a:r>
            <a:r>
              <a:rPr lang="ru-RU" sz="1600" smtClean="0">
                <a:latin typeface="Arial" charset="0"/>
                <a:cs typeface="Arial" charset="0"/>
              </a:rPr>
              <a:t>года</a:t>
            </a:r>
            <a:endParaRPr lang="en-GB" sz="16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1800" smtClean="0">
                <a:latin typeface="Arial" charset="0"/>
                <a:cs typeface="Arial" charset="0"/>
              </a:rPr>
              <a:t>Международный пакт об экономических, социальных и культурных правах, 1</a:t>
            </a:r>
            <a:r>
              <a:rPr lang="en-GB" sz="1800" smtClean="0">
                <a:latin typeface="Arial" charset="0"/>
                <a:cs typeface="Arial" charset="0"/>
              </a:rPr>
              <a:t>2</a:t>
            </a:r>
            <a:r>
              <a:rPr lang="ru-RU" sz="1800" smtClean="0">
                <a:latin typeface="Arial" charset="0"/>
                <a:cs typeface="Arial" charset="0"/>
              </a:rPr>
              <a:t> ноября </a:t>
            </a:r>
            <a:r>
              <a:rPr lang="en-GB" sz="1800" smtClean="0">
                <a:latin typeface="Arial" charset="0"/>
                <a:cs typeface="Arial" charset="0"/>
              </a:rPr>
              <a:t>19</a:t>
            </a:r>
            <a:r>
              <a:rPr lang="ru-RU" sz="1800" smtClean="0">
                <a:latin typeface="Arial" charset="0"/>
                <a:cs typeface="Arial" charset="0"/>
              </a:rPr>
              <a:t>73</a:t>
            </a:r>
            <a:r>
              <a:rPr lang="en-GB" sz="1800" smtClean="0">
                <a:latin typeface="Arial" charset="0"/>
                <a:cs typeface="Arial" charset="0"/>
              </a:rPr>
              <a:t> </a:t>
            </a:r>
            <a:r>
              <a:rPr lang="ru-RU" sz="1800" smtClean="0">
                <a:latin typeface="Arial" charset="0"/>
                <a:cs typeface="Arial" charset="0"/>
              </a:rPr>
              <a:t>года</a:t>
            </a:r>
            <a:endParaRPr lang="en-GB" sz="180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ru-RU" sz="1800" smtClean="0">
                <a:latin typeface="Arial" charset="0"/>
                <a:cs typeface="Arial" charset="0"/>
              </a:rPr>
              <a:t>Конвенция против пыток и других жестоких, бесчеловечных или унижающих достоинство видов обращения и наказания, 13 марта </a:t>
            </a:r>
            <a:r>
              <a:rPr lang="en-GB" sz="1800" smtClean="0">
                <a:latin typeface="Arial" charset="0"/>
                <a:cs typeface="Arial" charset="0"/>
              </a:rPr>
              <a:t>19</a:t>
            </a:r>
            <a:r>
              <a:rPr lang="ru-RU" sz="1800" smtClean="0">
                <a:latin typeface="Arial" charset="0"/>
                <a:cs typeface="Arial" charset="0"/>
              </a:rPr>
              <a:t>87 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ru-RU" sz="3200" b="1" smtClean="0"/>
              <a:t>Что такое </a:t>
            </a:r>
            <a:r>
              <a:rPr lang="ru-RU" sz="3200" smtClean="0">
                <a:latin typeface="Arial" charset="0"/>
              </a:rPr>
              <a:t>д</a:t>
            </a:r>
            <a:r>
              <a:rPr lang="ru-RU" sz="3200" smtClean="0"/>
              <a:t>оговорные </a:t>
            </a:r>
            <a:r>
              <a:rPr lang="ru-RU" sz="3200" smtClean="0">
                <a:latin typeface="Arial" charset="0"/>
              </a:rPr>
              <a:t>о</a:t>
            </a:r>
            <a:r>
              <a:rPr lang="ru-RU" sz="3200" smtClean="0"/>
              <a:t>рганы</a:t>
            </a:r>
            <a:r>
              <a:rPr lang="ru-RU" sz="3200" smtClean="0">
                <a:latin typeface="Arial" charset="0"/>
              </a:rPr>
              <a:t>?</a:t>
            </a:r>
            <a:endParaRPr lang="en-US" sz="3200" smtClean="0">
              <a:latin typeface="Arial" charset="0"/>
            </a:endParaRPr>
          </a:p>
        </p:txBody>
      </p:sp>
      <p:sp>
        <p:nvSpPr>
          <p:cNvPr id="38914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smtClean="0"/>
              <a:t>Договорные органы - это комитеты экспертов, которые контролируют выполнение положений основных договоров в области прав человека, ратифицированных государствами-участниками</a:t>
            </a:r>
            <a:endParaRPr lang="en-GB" sz="2800" smtClean="0"/>
          </a:p>
          <a:p>
            <a:pPr eaLnBrk="1" hangingPunct="1">
              <a:lnSpc>
                <a:spcPct val="90000"/>
              </a:lnSpc>
            </a:pPr>
            <a:r>
              <a:rPr lang="ru-RU" sz="2800" smtClean="0"/>
              <a:t>Девять международных договоров в области прав человека создают юридические обязательства, налагаемые на государства</a:t>
            </a:r>
            <a:r>
              <a:rPr lang="en-GB" sz="2800" smtClean="0"/>
              <a:t>-</a:t>
            </a:r>
            <a:r>
              <a:rPr lang="ru-RU" sz="2800" smtClean="0"/>
              <a:t>участников для развития прав человека на национальном уровне.</a:t>
            </a:r>
            <a:endParaRPr lang="en-US" sz="2800" smtClean="0"/>
          </a:p>
          <a:p>
            <a:pPr eaLnBrk="1" hangingPunct="1"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ru-RU" sz="2400" b="1" smtClean="0"/>
              <a:t>Восемь</a:t>
            </a:r>
            <a:r>
              <a:rPr lang="en-GB" sz="2400" b="1" smtClean="0">
                <a:solidFill>
                  <a:schemeClr val="accent1"/>
                </a:solidFill>
              </a:rPr>
              <a:t>*</a:t>
            </a:r>
            <a:r>
              <a:rPr lang="ru-RU" sz="2400" b="1" smtClean="0"/>
              <a:t> договорных органов по монитогингу соблюдения договоров в области прав человека</a:t>
            </a:r>
            <a:endParaRPr lang="en-US" sz="2400" b="1" smtClean="0"/>
          </a:p>
        </p:txBody>
      </p:sp>
      <p:sp>
        <p:nvSpPr>
          <p:cNvPr id="39938" name="Content Placeholder 2"/>
          <p:cNvSpPr>
            <a:spLocks noGrp="1"/>
          </p:cNvSpPr>
          <p:nvPr>
            <p:ph idx="1"/>
          </p:nvPr>
        </p:nvSpPr>
        <p:spPr>
          <a:xfrm>
            <a:off x="914400" y="1447800"/>
            <a:ext cx="7772400" cy="49085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400" smtClean="0"/>
              <a:t>Мониторинг имплементации девяти основных договоров в области прав человека осуществляется 8 договорными огранами.</a:t>
            </a:r>
            <a:endParaRPr lang="en-GB" sz="24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1800" smtClean="0"/>
              <a:t>1.</a:t>
            </a:r>
            <a:r>
              <a:rPr lang="ru-RU" sz="1800" smtClean="0"/>
              <a:t>К</a:t>
            </a:r>
            <a:r>
              <a:rPr lang="en-GB" sz="1800" smtClean="0"/>
              <a:t>омитет</a:t>
            </a:r>
            <a:r>
              <a:rPr lang="ru-RU" sz="1800" smtClean="0"/>
              <a:t> по ликвидации расовой дискриминации </a:t>
            </a:r>
            <a:r>
              <a:rPr lang="fr-FR" sz="1800" smtClean="0"/>
              <a:t>(</a:t>
            </a:r>
            <a:r>
              <a:rPr lang="ru-RU" sz="1800" smtClean="0"/>
              <a:t>КЛРД</a:t>
            </a:r>
            <a:r>
              <a:rPr lang="fr-FR" sz="1800" smtClean="0"/>
              <a:t>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1800" smtClean="0"/>
              <a:t>2.</a:t>
            </a:r>
            <a:r>
              <a:rPr lang="ru-RU" sz="1800" smtClean="0"/>
              <a:t>К</a:t>
            </a:r>
            <a:r>
              <a:rPr lang="en-GB" sz="1800" smtClean="0"/>
              <a:t>омитет </a:t>
            </a:r>
            <a:r>
              <a:rPr lang="ru-RU" sz="1800" smtClean="0"/>
              <a:t>об экономических, социальных и культурных правах (КЭСКП)</a:t>
            </a:r>
            <a:r>
              <a:rPr lang="en-GB" sz="1800" smtClean="0"/>
              <a:t> </a:t>
            </a:r>
            <a:endParaRPr lang="ru-RU" sz="1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1800" smtClean="0"/>
              <a:t>3. </a:t>
            </a:r>
            <a:r>
              <a:rPr lang="ru-RU" sz="1800" smtClean="0"/>
              <a:t>Комитет по правам человека </a:t>
            </a:r>
            <a:r>
              <a:rPr lang="fr-FR" sz="1800" smtClean="0"/>
              <a:t>(</a:t>
            </a:r>
            <a:r>
              <a:rPr lang="ru-RU" sz="1800" smtClean="0"/>
              <a:t>КПЧ</a:t>
            </a:r>
            <a:r>
              <a:rPr lang="fr-FR" sz="1800" smtClean="0"/>
              <a:t>)</a:t>
            </a:r>
            <a:endParaRPr lang="en-GB" sz="1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1800" smtClean="0"/>
              <a:t>4. </a:t>
            </a:r>
            <a:r>
              <a:rPr lang="ru-RU" sz="1800" smtClean="0"/>
              <a:t>Комитет по ликвидации дискриминации в отношении женщин </a:t>
            </a:r>
            <a:r>
              <a:rPr lang="fr-FR" sz="1800" smtClean="0"/>
              <a:t>(</a:t>
            </a:r>
            <a:r>
              <a:rPr lang="ru-RU" sz="1800" smtClean="0"/>
              <a:t>КЛДЖ</a:t>
            </a:r>
            <a:r>
              <a:rPr lang="fr-FR" sz="1800" smtClean="0"/>
              <a:t>)</a:t>
            </a:r>
            <a:endParaRPr lang="ru-RU" sz="1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smtClean="0"/>
              <a:t>5. К</a:t>
            </a:r>
            <a:r>
              <a:rPr lang="en-GB" sz="1800" smtClean="0"/>
              <a:t>омитет</a:t>
            </a:r>
            <a:r>
              <a:rPr lang="ru-RU" sz="1800" smtClean="0"/>
              <a:t> против пыток </a:t>
            </a:r>
            <a:r>
              <a:rPr lang="fr-FR" sz="1800" smtClean="0"/>
              <a:t>(</a:t>
            </a:r>
            <a:r>
              <a:rPr lang="ru-RU" sz="1800" smtClean="0"/>
              <a:t>КПП</a:t>
            </a:r>
            <a:r>
              <a:rPr lang="fr-FR" sz="1800" smtClean="0"/>
              <a:t>)</a:t>
            </a:r>
            <a:endParaRPr lang="en-GB" sz="1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1800" smtClean="0"/>
              <a:t>6. </a:t>
            </a:r>
            <a:r>
              <a:rPr lang="ru-RU" sz="1800" smtClean="0"/>
              <a:t>Комитет по насильственным исчезновениям </a:t>
            </a:r>
            <a:r>
              <a:rPr lang="en-GB" sz="1800" smtClean="0"/>
              <a:t>(</a:t>
            </a:r>
            <a:r>
              <a:rPr lang="ru-RU" sz="1800" smtClean="0"/>
              <a:t>КНИ</a:t>
            </a:r>
            <a:r>
              <a:rPr lang="en-GB" sz="1800" smtClean="0"/>
              <a:t>)</a:t>
            </a:r>
            <a:endParaRPr lang="ru-RU" sz="1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1800" smtClean="0"/>
              <a:t>7. </a:t>
            </a:r>
            <a:r>
              <a:rPr lang="ru-RU" sz="1800" smtClean="0"/>
              <a:t>Комитет по защите прав всех трудящихся-мигрантов и членов их семей </a:t>
            </a:r>
            <a:r>
              <a:rPr lang="en-GB" sz="1800" smtClean="0"/>
              <a:t>(</a:t>
            </a:r>
            <a:r>
              <a:rPr lang="ru-RU" sz="1800" smtClean="0"/>
              <a:t>КТМ</a:t>
            </a:r>
            <a:r>
              <a:rPr lang="en-GB" sz="1800" smtClean="0"/>
              <a:t>)</a:t>
            </a:r>
            <a:endParaRPr lang="ru-RU" sz="1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smtClean="0"/>
              <a:t>8. Комитет по правам инвалидов (КПИ)</a:t>
            </a:r>
            <a:endParaRPr lang="fr-FR" sz="1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1800" smtClean="0">
                <a:solidFill>
                  <a:schemeClr val="accent1"/>
                </a:solidFill>
              </a:rPr>
              <a:t>* </a:t>
            </a:r>
            <a:r>
              <a:rPr lang="ru-RU" sz="1800" smtClean="0">
                <a:solidFill>
                  <a:schemeClr val="accent1"/>
                </a:solidFill>
              </a:rPr>
              <a:t>Комитет по насильственным исчезновениям еще не создан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800" smtClean="0">
              <a:solidFill>
                <a:schemeClr val="accent1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ru-RU" sz="2600" b="1" smtClean="0"/>
              <a:t>Договорные органы состоят из независимых экспертов.</a:t>
            </a:r>
            <a:r>
              <a:rPr lang="en-GB" sz="2600" smtClean="0"/>
              <a:t> </a:t>
            </a:r>
            <a:endParaRPr lang="en-US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ru-RU" sz="3200" b="1" smtClean="0">
                <a:latin typeface="Arial" charset="0"/>
              </a:rPr>
              <a:t>Какова роль договорных органов</a:t>
            </a:r>
            <a:r>
              <a:rPr lang="en-GB" sz="3200" b="1" smtClean="0"/>
              <a:t>?</a:t>
            </a:r>
            <a:endParaRPr lang="en-US" sz="3200" b="1" smtClean="0"/>
          </a:p>
        </p:txBody>
      </p:sp>
      <p:sp>
        <p:nvSpPr>
          <p:cNvPr id="409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000" smtClean="0"/>
              <a:t>Договорные органы выполняют несколько функций в целях мониторинга выполнения договоров г</a:t>
            </a:r>
            <a:r>
              <a:rPr lang="en-GB" sz="2000" smtClean="0"/>
              <a:t>осударств</a:t>
            </a:r>
            <a:r>
              <a:rPr lang="ru-RU" sz="2000" smtClean="0"/>
              <a:t>ами</a:t>
            </a:r>
            <a:r>
              <a:rPr lang="en-GB" sz="2000" smtClean="0"/>
              <a:t>-участник</a:t>
            </a:r>
            <a:r>
              <a:rPr lang="ru-RU" sz="2000" smtClean="0"/>
              <a:t>ами</a:t>
            </a:r>
            <a:r>
              <a:rPr lang="ru-RU" sz="2000" smtClean="0">
                <a:latin typeface="Arial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ru-RU" sz="2000" smtClean="0"/>
              <a:t>Все договорные органы обладают полномочиями получать и рассматривать периодические доклады  г</a:t>
            </a:r>
            <a:r>
              <a:rPr lang="en-GB" sz="2000" smtClean="0"/>
              <a:t>осударств-участник</a:t>
            </a:r>
            <a:r>
              <a:rPr lang="ru-RU" sz="2000" smtClean="0"/>
              <a:t>ов, в которых они предоставляют подробную информацию об имплементации положений того или иного договора в данной стране</a:t>
            </a:r>
            <a:r>
              <a:rPr lang="ru-RU" sz="2000" smtClean="0">
                <a:latin typeface="Arial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ru-RU" sz="2000" smtClean="0"/>
              <a:t>Они публикуют руководящие принципы для оказания содействия г</a:t>
            </a:r>
            <a:r>
              <a:rPr lang="en-GB" sz="2000" smtClean="0"/>
              <a:t>осударств</a:t>
            </a:r>
            <a:r>
              <a:rPr lang="ru-RU" sz="2000" smtClean="0"/>
              <a:t>ам</a:t>
            </a:r>
            <a:r>
              <a:rPr lang="en-GB" sz="2000" smtClean="0"/>
              <a:t>-участник</a:t>
            </a:r>
            <a:r>
              <a:rPr lang="ru-RU" sz="2000" smtClean="0"/>
              <a:t>ам в подготовке докладов</a:t>
            </a:r>
            <a:r>
              <a:rPr lang="en-GB" sz="2000" smtClean="0"/>
              <a:t>,</a:t>
            </a:r>
            <a:r>
              <a:rPr lang="ru-RU" sz="2000" smtClean="0"/>
              <a:t> разрабатывают замечания общего порядка, интерпретирующие положения договоров, и устраивают дебаты по относящимся к договорам темам.</a:t>
            </a:r>
            <a:endParaRPr lang="en-GB" sz="2000" smtClean="0"/>
          </a:p>
          <a:p>
            <a:pPr eaLnBrk="1" hangingPunct="1">
              <a:lnSpc>
                <a:spcPct val="90000"/>
              </a:lnSpc>
            </a:pPr>
            <a:r>
              <a:rPr lang="ru-RU" sz="2000" smtClean="0"/>
              <a:t>Некоторые договоры включают в себя механизмы подачи и рассмотрения индивидуальных сообщений.</a:t>
            </a:r>
            <a:endParaRPr lang="en-GB" sz="2000" smtClean="0"/>
          </a:p>
          <a:p>
            <a:pPr eaLnBrk="1" hangingPunct="1">
              <a:lnSpc>
                <a:spcPct val="90000"/>
              </a:lnSpc>
            </a:pPr>
            <a:endParaRPr lang="en-US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ru-RU" sz="3200" b="1" smtClean="0"/>
              <a:t>Основные функции договорных органов</a:t>
            </a:r>
            <a:endParaRPr lang="en-US" sz="3200" smtClean="0"/>
          </a:p>
        </p:txBody>
      </p:sp>
      <p:sp>
        <p:nvSpPr>
          <p:cNvPr id="419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 smtClean="0"/>
          </a:p>
          <a:p>
            <a:pPr eaLnBrk="1" hangingPunct="1">
              <a:buFont typeface="Wingdings" pitchFamily="2" charset="2"/>
              <a:buChar char="§"/>
            </a:pPr>
            <a:r>
              <a:rPr lang="ru-RU" smtClean="0"/>
              <a:t>Рассмотрение докладов</a:t>
            </a:r>
            <a:endParaRPr lang="en-GB" smtClean="0"/>
          </a:p>
          <a:p>
            <a:pPr eaLnBrk="1" hangingPunct="1">
              <a:buFont typeface="Wingdings" pitchFamily="2" charset="2"/>
              <a:buChar char="§"/>
            </a:pPr>
            <a:r>
              <a:rPr lang="ru-RU" smtClean="0"/>
              <a:t>Разработка замечаний общего порядка</a:t>
            </a:r>
            <a:endParaRPr lang="en-US" smtClean="0"/>
          </a:p>
          <a:p>
            <a:pPr eaLnBrk="1" hangingPunct="1">
              <a:buFont typeface="Wingdings" pitchFamily="2" charset="2"/>
              <a:buChar char="§"/>
            </a:pPr>
            <a:r>
              <a:rPr lang="ru-RU" smtClean="0"/>
              <a:t>Рассмотрение индивидуальных сообщений</a:t>
            </a:r>
            <a:endParaRPr lang="en-GB" smtClean="0"/>
          </a:p>
          <a:p>
            <a:pPr eaLnBrk="1" hangingPunct="1">
              <a:buFont typeface="Wingdings" pitchFamily="2" charset="2"/>
              <a:buChar char="§"/>
            </a:pPr>
            <a:r>
              <a:rPr lang="ru-RU" smtClean="0"/>
              <a:t>Проведение расследования (только для КПП</a:t>
            </a:r>
            <a:r>
              <a:rPr lang="ru-RU" smtClean="0">
                <a:latin typeface="Arial" charset="0"/>
              </a:rPr>
              <a:t>, КПИ</a:t>
            </a:r>
            <a:r>
              <a:rPr lang="ru-RU" smtClean="0"/>
              <a:t> и КЛДЖ)</a:t>
            </a:r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ru-RU" sz="3600" b="1" smtClean="0"/>
              <a:t>Участники процесса</a:t>
            </a:r>
            <a:endParaRPr lang="en-US" sz="3600" b="1" smtClean="0"/>
          </a:p>
        </p:txBody>
      </p:sp>
      <p:sp>
        <p:nvSpPr>
          <p:cNvPr id="430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Г</a:t>
            </a:r>
            <a:r>
              <a:rPr lang="en-GB" smtClean="0"/>
              <a:t>осударство (</a:t>
            </a:r>
            <a:r>
              <a:rPr lang="ru-RU" smtClean="0"/>
              <a:t>г</a:t>
            </a:r>
            <a:r>
              <a:rPr lang="en-GB" smtClean="0"/>
              <a:t>осударство-участник)</a:t>
            </a:r>
          </a:p>
          <a:p>
            <a:pPr eaLnBrk="1" hangingPunct="1"/>
            <a:r>
              <a:rPr lang="ru-RU" smtClean="0"/>
              <a:t>К</a:t>
            </a:r>
            <a:r>
              <a:rPr lang="en-GB" smtClean="0"/>
              <a:t>омитет</a:t>
            </a:r>
          </a:p>
          <a:p>
            <a:pPr eaLnBrk="1" hangingPunct="1"/>
            <a:r>
              <a:rPr lang="ru-RU" smtClean="0"/>
              <a:t>Н</a:t>
            </a:r>
            <a:r>
              <a:rPr lang="en-GB" smtClean="0"/>
              <a:t>ациональные </a:t>
            </a:r>
            <a:r>
              <a:rPr lang="ru-RU" smtClean="0"/>
              <a:t>правозащитные учреждения</a:t>
            </a:r>
            <a:endParaRPr lang="en-GB" smtClean="0"/>
          </a:p>
          <a:p>
            <a:pPr eaLnBrk="1" hangingPunct="1"/>
            <a:r>
              <a:rPr lang="ru-RU" smtClean="0"/>
              <a:t>Г</a:t>
            </a:r>
            <a:r>
              <a:rPr lang="en-GB" smtClean="0"/>
              <a:t>ражданское общество</a:t>
            </a:r>
          </a:p>
          <a:p>
            <a:pPr eaLnBrk="1" hangingPunct="1"/>
            <a:r>
              <a:rPr lang="ru-RU" smtClean="0"/>
              <a:t>ООН</a:t>
            </a:r>
            <a:r>
              <a:rPr lang="en-GB" smtClean="0"/>
              <a:t> (</a:t>
            </a:r>
            <a:r>
              <a:rPr lang="en-US" smtClean="0"/>
              <a:t>ЮНИСЕФ </a:t>
            </a:r>
            <a:r>
              <a:rPr lang="en-GB" smtClean="0"/>
              <a:t>,</a:t>
            </a:r>
            <a:r>
              <a:rPr lang="en-US" smtClean="0"/>
              <a:t>УВКБ </a:t>
            </a:r>
            <a:r>
              <a:rPr lang="en-GB" smtClean="0"/>
              <a:t> и т. д..)</a:t>
            </a:r>
          </a:p>
          <a:p>
            <a:pPr eaLnBrk="1" hangingPunct="1"/>
            <a:r>
              <a:rPr lang="ru-RU" smtClean="0"/>
              <a:t>Средства массовой информации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3600" b="1" smtClean="0"/>
              <a:t>Подготовка государственных докладов</a:t>
            </a:r>
            <a:r>
              <a:rPr lang="en-GB" sz="3600" smtClean="0"/>
              <a:t/>
            </a:r>
            <a:br>
              <a:rPr lang="en-GB" sz="3600" smtClean="0"/>
            </a:br>
            <a:endParaRPr lang="en-US" sz="3600" smtClean="0"/>
          </a:p>
        </p:txBody>
      </p:sp>
      <p:sp>
        <p:nvSpPr>
          <p:cNvPr id="44034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600" smtClean="0"/>
              <a:t>Государства обязаны отчитываться перед договорными органами о реализации ими вышеупомянутых договоров.</a:t>
            </a:r>
            <a:endParaRPr lang="en-GB" sz="2600" smtClean="0"/>
          </a:p>
          <a:p>
            <a:pPr eaLnBrk="1" hangingPunct="1">
              <a:lnSpc>
                <a:spcPct val="90000"/>
              </a:lnSpc>
            </a:pPr>
            <a:r>
              <a:rPr lang="ru-RU" sz="2600" smtClean="0"/>
              <a:t>Рассмотрение доклада - это конструктивный диалог между делегацией страны участника и Комитетом.</a:t>
            </a:r>
            <a:endParaRPr lang="en-US" sz="2600" smtClean="0"/>
          </a:p>
          <a:p>
            <a:pPr eaLnBrk="1" hangingPunct="1">
              <a:lnSpc>
                <a:spcPct val="90000"/>
              </a:lnSpc>
            </a:pPr>
            <a:r>
              <a:rPr lang="ru-RU" sz="2600" smtClean="0"/>
              <a:t>Это дает возможность членам делегации обратиться за советом к Комитету по реализации договора.</a:t>
            </a:r>
            <a:endParaRPr lang="en-US" sz="2600" smtClean="0"/>
          </a:p>
          <a:p>
            <a:pPr eaLnBrk="1" hangingPunct="1">
              <a:lnSpc>
                <a:spcPct val="90000"/>
              </a:lnSpc>
            </a:pPr>
            <a:r>
              <a:rPr lang="ru-RU" sz="2600" smtClean="0"/>
              <a:t>Подготовка доклада обычно координируется межминистерской группой.</a:t>
            </a:r>
            <a:endParaRPr lang="en-GB" sz="26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ru-RU" sz="3800" b="1" smtClean="0"/>
              <a:t>Отчетный процесс</a:t>
            </a:r>
            <a:endParaRPr lang="en-US" sz="3800" b="1" smtClean="0"/>
          </a:p>
        </p:txBody>
      </p:sp>
      <p:sp>
        <p:nvSpPr>
          <p:cNvPr id="4505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Первоначальн</a:t>
            </a:r>
            <a:r>
              <a:rPr lang="ru-RU" smtClean="0"/>
              <a:t>ый</a:t>
            </a:r>
            <a:r>
              <a:rPr lang="en-GB" smtClean="0"/>
              <a:t> </a:t>
            </a:r>
            <a:r>
              <a:rPr lang="ru-RU" smtClean="0"/>
              <a:t>доклад</a:t>
            </a:r>
            <a:endParaRPr lang="en-GB" smtClean="0"/>
          </a:p>
          <a:p>
            <a:pPr eaLnBrk="1" hangingPunct="1"/>
            <a:r>
              <a:rPr lang="en-GB" smtClean="0"/>
              <a:t>Периодический </a:t>
            </a:r>
            <a:r>
              <a:rPr lang="ru-RU" smtClean="0"/>
              <a:t>доклад</a:t>
            </a:r>
            <a:endParaRPr lang="en-GB" smtClean="0"/>
          </a:p>
          <a:p>
            <a:pPr eaLnBrk="1" hangingPunct="1"/>
            <a:r>
              <a:rPr lang="en-GB" smtClean="0"/>
              <a:t>Подготовка </a:t>
            </a:r>
            <a:endParaRPr lang="en-US" smtClean="0"/>
          </a:p>
          <a:p>
            <a:pPr eaLnBrk="1" hangingPunct="1"/>
            <a:r>
              <a:rPr lang="ru-RU" smtClean="0"/>
              <a:t>К</a:t>
            </a:r>
            <a:r>
              <a:rPr lang="en-GB" smtClean="0"/>
              <a:t>онсультация</a:t>
            </a:r>
            <a:endParaRPr lang="en-US" smtClean="0"/>
          </a:p>
          <a:p>
            <a:pPr eaLnBrk="1" hangingPunct="1"/>
            <a:r>
              <a:rPr lang="ru-RU" smtClean="0"/>
              <a:t>Доклад</a:t>
            </a:r>
            <a:r>
              <a:rPr lang="en-GB" smtClean="0"/>
              <a:t> </a:t>
            </a:r>
            <a:r>
              <a:rPr lang="ru-RU" smtClean="0"/>
              <a:t>г</a:t>
            </a:r>
            <a:r>
              <a:rPr lang="en-GB" smtClean="0"/>
              <a:t>осударств</a:t>
            </a:r>
            <a:r>
              <a:rPr lang="ru-RU" smtClean="0"/>
              <a:t>а</a:t>
            </a:r>
            <a:r>
              <a:rPr lang="en-GB" smtClean="0"/>
              <a:t>-участник</a:t>
            </a:r>
            <a:r>
              <a:rPr lang="ru-RU" smtClean="0"/>
              <a:t>а</a:t>
            </a:r>
            <a:r>
              <a:rPr lang="en-GB" smtClean="0"/>
              <a:t> </a:t>
            </a:r>
            <a:endParaRPr lang="en-US" smtClean="0"/>
          </a:p>
          <a:p>
            <a:pPr eaLnBrk="1" hangingPunct="1"/>
            <a:r>
              <a:rPr lang="ru-RU" smtClean="0"/>
              <a:t>К</a:t>
            </a:r>
            <a:r>
              <a:rPr lang="en-GB" smtClean="0"/>
              <a:t>омитет</a:t>
            </a:r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3800" b="1" smtClean="0"/>
              <a:t>Отчетный цикл</a:t>
            </a:r>
            <a:r>
              <a:rPr lang="en-GB" sz="3800" b="1" smtClean="0"/>
              <a:t> </a:t>
            </a:r>
            <a:r>
              <a:rPr lang="en-US" sz="3600" smtClean="0"/>
              <a:t/>
            </a:r>
            <a:br>
              <a:rPr lang="en-US" sz="3600" smtClean="0"/>
            </a:br>
            <a:endParaRPr lang="en-US" sz="3600" smtClean="0"/>
          </a:p>
        </p:txBody>
      </p:sp>
      <p:sp>
        <p:nvSpPr>
          <p:cNvPr id="460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z="2800" smtClean="0"/>
              <a:t>Подготовка доклада на государственном уровне</a:t>
            </a:r>
            <a:r>
              <a:rPr lang="en-GB" sz="2800" smtClean="0"/>
              <a:t>.</a:t>
            </a:r>
          </a:p>
          <a:p>
            <a:pPr eaLnBrk="1" hangingPunct="1"/>
            <a:r>
              <a:rPr lang="ru-RU" sz="2800" smtClean="0"/>
              <a:t>Пре-сессионный </a:t>
            </a:r>
            <a:r>
              <a:rPr lang="en-GB" sz="2800" smtClean="0"/>
              <a:t>доработка</a:t>
            </a:r>
            <a:r>
              <a:rPr lang="ru-RU" sz="2800" smtClean="0"/>
              <a:t> (</a:t>
            </a:r>
            <a:r>
              <a:rPr lang="en-GB" sz="2800" smtClean="0"/>
              <a:t>fine tuning</a:t>
            </a:r>
            <a:r>
              <a:rPr lang="ru-RU" sz="2800" smtClean="0"/>
              <a:t>).</a:t>
            </a:r>
            <a:endParaRPr lang="en-GB" sz="2800" smtClean="0"/>
          </a:p>
          <a:p>
            <a:pPr eaLnBrk="1" hangingPunct="1"/>
            <a:r>
              <a:rPr lang="ru-RU" sz="2800" smtClean="0"/>
              <a:t>Рассмотрение доклада</a:t>
            </a:r>
            <a:r>
              <a:rPr lang="en-GB" sz="2800" smtClean="0"/>
              <a:t>.</a:t>
            </a:r>
          </a:p>
          <a:p>
            <a:pPr eaLnBrk="1" hangingPunct="1"/>
            <a:r>
              <a:rPr lang="ru-RU" sz="2800" smtClean="0"/>
              <a:t>Принятие Комитетом заключительных замечаний</a:t>
            </a:r>
            <a:r>
              <a:rPr lang="en-GB" sz="2800" smtClean="0"/>
              <a:t>.</a:t>
            </a:r>
          </a:p>
          <a:p>
            <a:pPr eaLnBrk="1" hangingPunct="1"/>
            <a:r>
              <a:rPr lang="ru-RU" sz="2800" smtClean="0"/>
              <a:t>Имплементация заключительных</a:t>
            </a:r>
            <a:r>
              <a:rPr lang="en-GB" sz="2800" smtClean="0"/>
              <a:t> </a:t>
            </a:r>
            <a:r>
              <a:rPr lang="ru-RU" sz="2800" smtClean="0"/>
              <a:t>замечаний государствами</a:t>
            </a:r>
            <a:r>
              <a:rPr lang="en-GB" sz="2800" smtClean="0"/>
              <a:t>.</a:t>
            </a:r>
          </a:p>
          <a:p>
            <a:pPr eaLnBrk="1" hangingPunct="1"/>
            <a:r>
              <a:rPr lang="ru-RU" sz="2800" smtClean="0"/>
              <a:t>Принятие последующих мер на государственном уровне</a:t>
            </a:r>
            <a:r>
              <a:rPr lang="en-GB" sz="2800" smtClean="0"/>
              <a:t>.</a:t>
            </a: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b="1" smtClean="0"/>
              <a:t>Заключительны</a:t>
            </a:r>
            <a:r>
              <a:rPr lang="en-GB" b="1" smtClean="0"/>
              <a:t>e</a:t>
            </a:r>
            <a:r>
              <a:rPr lang="ru-RU" b="1" smtClean="0"/>
              <a:t> замечания</a:t>
            </a:r>
            <a:r>
              <a:rPr lang="ru-RU" smtClean="0"/>
              <a:t/>
            </a:r>
            <a:br>
              <a:rPr lang="ru-RU" smtClean="0"/>
            </a:br>
            <a:r>
              <a:rPr lang="en-US" sz="3800" smtClean="0"/>
              <a:t/>
            </a:r>
            <a:br>
              <a:rPr lang="en-US" sz="3800" smtClean="0"/>
            </a:br>
            <a:endParaRPr lang="en-US" sz="3800" smtClean="0"/>
          </a:p>
        </p:txBody>
      </p:sp>
      <p:sp>
        <p:nvSpPr>
          <p:cNvPr id="4710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600" smtClean="0"/>
              <a:t>Заключительны</a:t>
            </a:r>
            <a:r>
              <a:rPr lang="en-GB" sz="2600" smtClean="0"/>
              <a:t>e</a:t>
            </a:r>
            <a:r>
              <a:rPr lang="ru-RU" sz="2600" smtClean="0"/>
              <a:t> замечания являются основным руководством по имплементации для государства-участника и гражданского общества.</a:t>
            </a:r>
            <a:endParaRPr lang="en-US" sz="2600" smtClean="0"/>
          </a:p>
          <a:p>
            <a:pPr eaLnBrk="1" hangingPunct="1">
              <a:lnSpc>
                <a:spcPct val="90000"/>
              </a:lnSpc>
            </a:pPr>
            <a:r>
              <a:rPr lang="ru-RU" sz="2600" smtClean="0"/>
              <a:t>Заключительны</a:t>
            </a:r>
            <a:r>
              <a:rPr lang="en-GB" sz="2600" smtClean="0"/>
              <a:t>e</a:t>
            </a:r>
            <a:r>
              <a:rPr lang="ru-RU" sz="2600" smtClean="0"/>
              <a:t> замечания указывают на то, что уже было достикнуто и над чем следует продолжать работу.</a:t>
            </a:r>
            <a:endParaRPr lang="en-GB" sz="2600" smtClean="0"/>
          </a:p>
          <a:p>
            <a:pPr eaLnBrk="1" hangingPunct="1">
              <a:lnSpc>
                <a:spcPct val="90000"/>
              </a:lnSpc>
            </a:pPr>
            <a:r>
              <a:rPr lang="ru-RU" sz="2600" smtClean="0"/>
              <a:t>Государства-участники обязуются исполнять заключительные замечания </a:t>
            </a:r>
            <a:endParaRPr lang="en-US" sz="2600" smtClean="0"/>
          </a:p>
          <a:p>
            <a:pPr eaLnBrk="1" hangingPunct="1">
              <a:lnSpc>
                <a:spcPct val="90000"/>
              </a:lnSpc>
            </a:pPr>
            <a:r>
              <a:rPr lang="ru-RU" sz="2600" smtClean="0"/>
              <a:t>Гражданское общество может оказывать поддержку правительству в выполнении этих обязательств.</a:t>
            </a:r>
            <a:endParaRPr lang="en-US" sz="2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z="2800" b="1" smtClean="0"/>
              <a:t>Заключительны</a:t>
            </a:r>
            <a:r>
              <a:rPr lang="en-GB" sz="2800" b="1" smtClean="0"/>
              <a:t>e</a:t>
            </a:r>
            <a:r>
              <a:rPr lang="ru-RU" sz="2800" b="1" smtClean="0"/>
              <a:t> замечания принятые в отношении Республики Беларусь</a:t>
            </a:r>
            <a:br>
              <a:rPr lang="ru-RU" sz="2800" b="1" smtClean="0"/>
            </a:br>
            <a:r>
              <a:rPr lang="ru-RU" sz="2800" b="1" smtClean="0"/>
              <a:t>за последние годы</a:t>
            </a:r>
            <a:endParaRPr lang="en-US" sz="2800" b="1" smtClean="0"/>
          </a:p>
        </p:txBody>
      </p:sp>
      <p:sp>
        <p:nvSpPr>
          <p:cNvPr id="48130" name="Rectangle 3"/>
          <p:cNvSpPr>
            <a:spLocks noGrp="1"/>
          </p:cNvSpPr>
          <p:nvPr>
            <p:ph type="body" idx="1"/>
          </p:nvPr>
        </p:nvSpPr>
        <p:spPr>
          <a:xfrm>
            <a:off x="990600" y="2895600"/>
            <a:ext cx="7772400" cy="4572000"/>
          </a:xfrm>
        </p:spPr>
        <p:txBody>
          <a:bodyPr/>
          <a:lstStyle/>
          <a:p>
            <a:r>
              <a:rPr lang="ru-RU" smtClean="0"/>
              <a:t>06</a:t>
            </a:r>
            <a:r>
              <a:rPr lang="en-US" smtClean="0"/>
              <a:t>.</a:t>
            </a:r>
            <a:r>
              <a:rPr lang="ru-RU" smtClean="0"/>
              <a:t>11</a:t>
            </a:r>
            <a:r>
              <a:rPr lang="en-US" smtClean="0"/>
              <a:t>.</a:t>
            </a:r>
            <a:r>
              <a:rPr lang="ru-RU" smtClean="0"/>
              <a:t>1997:</a:t>
            </a:r>
            <a:r>
              <a:rPr lang="en-US" smtClean="0"/>
              <a:t> </a:t>
            </a:r>
            <a:r>
              <a:rPr lang="ru-RU" smtClean="0"/>
              <a:t>МПГПП (4-ый)</a:t>
            </a:r>
            <a:endParaRPr lang="en-US" smtClean="0"/>
          </a:p>
          <a:p>
            <a:r>
              <a:rPr lang="ru-RU" smtClean="0"/>
              <a:t>05</a:t>
            </a:r>
            <a:r>
              <a:rPr lang="en-US" smtClean="0"/>
              <a:t>.</a:t>
            </a:r>
            <a:r>
              <a:rPr lang="ru-RU" smtClean="0"/>
              <a:t>12</a:t>
            </a:r>
            <a:r>
              <a:rPr lang="en-US" smtClean="0"/>
              <a:t>.</a:t>
            </a:r>
            <a:r>
              <a:rPr lang="ru-RU" smtClean="0"/>
              <a:t>1996</a:t>
            </a:r>
            <a:r>
              <a:rPr lang="en-US" smtClean="0"/>
              <a:t>: </a:t>
            </a:r>
            <a:r>
              <a:rPr lang="ru-RU" smtClean="0"/>
              <a:t>КЭСКП</a:t>
            </a:r>
            <a:r>
              <a:rPr lang="en-US" smtClean="0"/>
              <a:t> </a:t>
            </a:r>
            <a:r>
              <a:rPr lang="ru-RU" smtClean="0"/>
              <a:t>(3-ий)</a:t>
            </a:r>
            <a:endParaRPr lang="en-US" smtClean="0"/>
          </a:p>
          <a:p>
            <a:r>
              <a:rPr lang="ru-RU" smtClean="0"/>
              <a:t>18</a:t>
            </a:r>
            <a:r>
              <a:rPr lang="en-US" smtClean="0"/>
              <a:t>.0</a:t>
            </a:r>
            <a:r>
              <a:rPr lang="ru-RU" smtClean="0"/>
              <a:t>8</a:t>
            </a:r>
            <a:r>
              <a:rPr lang="en-US" smtClean="0"/>
              <a:t>.200</a:t>
            </a:r>
            <a:r>
              <a:rPr lang="ru-RU" smtClean="0"/>
              <a:t>4</a:t>
            </a:r>
            <a:r>
              <a:rPr lang="en-US" smtClean="0"/>
              <a:t>: </a:t>
            </a:r>
            <a:r>
              <a:rPr lang="ru-RU" smtClean="0"/>
              <a:t>КЛРД (15 – 17)</a:t>
            </a:r>
            <a:endParaRPr lang="en-US" smtClean="0"/>
          </a:p>
          <a:p>
            <a:r>
              <a:rPr lang="en-US" smtClean="0"/>
              <a:t>0</a:t>
            </a:r>
            <a:r>
              <a:rPr lang="ru-RU" smtClean="0"/>
              <a:t>7</a:t>
            </a:r>
            <a:r>
              <a:rPr lang="en-US" smtClean="0"/>
              <a:t>.0</a:t>
            </a:r>
            <a:r>
              <a:rPr lang="ru-RU" smtClean="0"/>
              <a:t>6</a:t>
            </a:r>
            <a:r>
              <a:rPr lang="en-US" smtClean="0"/>
              <a:t>.200</a:t>
            </a:r>
            <a:r>
              <a:rPr lang="ru-RU" smtClean="0"/>
              <a:t>2</a:t>
            </a:r>
            <a:r>
              <a:rPr lang="en-US" smtClean="0"/>
              <a:t>: </a:t>
            </a:r>
            <a:r>
              <a:rPr lang="ru-RU" smtClean="0"/>
              <a:t>КПР (2-ой)</a:t>
            </a:r>
            <a:endParaRPr lang="en-US" smtClean="0"/>
          </a:p>
          <a:p>
            <a:r>
              <a:rPr lang="ru-RU" smtClean="0"/>
              <a:t>Январь </a:t>
            </a:r>
            <a:r>
              <a:rPr lang="en-US" smtClean="0"/>
              <a:t>200</a:t>
            </a:r>
            <a:r>
              <a:rPr lang="ru-RU" smtClean="0"/>
              <a:t>4</a:t>
            </a:r>
            <a:r>
              <a:rPr lang="en-US" smtClean="0"/>
              <a:t>: </a:t>
            </a:r>
            <a:r>
              <a:rPr lang="ru-RU" smtClean="0"/>
              <a:t>КЛДЖ (4 – 6)</a:t>
            </a:r>
          </a:p>
          <a:p>
            <a:pPr>
              <a:buFont typeface="Wingdings" pitchFamily="2" charset="2"/>
              <a:buChar char="§"/>
            </a:pPr>
            <a:r>
              <a:rPr lang="ru-RU" smtClean="0"/>
              <a:t>Ноябрь </a:t>
            </a:r>
            <a:r>
              <a:rPr lang="en-US" smtClean="0"/>
              <a:t>200</a:t>
            </a:r>
            <a:r>
              <a:rPr lang="ru-RU" smtClean="0"/>
              <a:t>0</a:t>
            </a:r>
            <a:r>
              <a:rPr lang="en-US" smtClean="0"/>
              <a:t>: </a:t>
            </a:r>
            <a:r>
              <a:rPr lang="ru-RU" smtClean="0"/>
              <a:t>КПП (3-ий)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z="2800" b="1" smtClean="0"/>
              <a:t>Рассмотрение очередных периодических Республики Беларусь</a:t>
            </a:r>
          </a:p>
        </p:txBody>
      </p:sp>
      <p:sp>
        <p:nvSpPr>
          <p:cNvPr id="49154" name="Rectangle 3"/>
          <p:cNvSpPr>
            <a:spLocks noGrp="1"/>
          </p:cNvSpPr>
          <p:nvPr>
            <p:ph type="body" idx="1"/>
          </p:nvPr>
        </p:nvSpPr>
        <p:spPr>
          <a:xfrm>
            <a:off x="914400" y="1600200"/>
            <a:ext cx="7772400" cy="4876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1600" smtClean="0">
                <a:solidFill>
                  <a:srgbClr val="FF0000"/>
                </a:solidFill>
              </a:rPr>
              <a:t>5-ый периодический доклад должен был быть представлен</a:t>
            </a:r>
            <a:r>
              <a:rPr lang="en-US" sz="1600" smtClean="0">
                <a:solidFill>
                  <a:srgbClr val="FF0000"/>
                </a:solidFill>
              </a:rPr>
              <a:t> </a:t>
            </a:r>
            <a:r>
              <a:rPr lang="ru-RU" sz="1600" smtClean="0">
                <a:solidFill>
                  <a:srgbClr val="FF0000"/>
                </a:solidFill>
              </a:rPr>
              <a:t>в 2001 году:</a:t>
            </a:r>
            <a:r>
              <a:rPr lang="en-US" sz="1600" smtClean="0">
                <a:solidFill>
                  <a:srgbClr val="FF0000"/>
                </a:solidFill>
              </a:rPr>
              <a:t> </a:t>
            </a:r>
            <a:r>
              <a:rPr lang="ru-RU" sz="1600" smtClean="0">
                <a:solidFill>
                  <a:srgbClr val="FF0000"/>
                </a:solidFill>
              </a:rPr>
              <a:t>МПГПП</a:t>
            </a:r>
            <a:endParaRPr lang="en-US" sz="1600" smtClean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1600" smtClean="0">
                <a:solidFill>
                  <a:srgbClr val="FF0000"/>
                </a:solidFill>
              </a:rPr>
              <a:t>4-ый периодический доклад должен был быть представлен</a:t>
            </a:r>
            <a:r>
              <a:rPr lang="en-US" sz="1600" smtClean="0">
                <a:solidFill>
                  <a:srgbClr val="FF0000"/>
                </a:solidFill>
              </a:rPr>
              <a:t> </a:t>
            </a:r>
            <a:r>
              <a:rPr lang="ru-RU" sz="1600" smtClean="0">
                <a:solidFill>
                  <a:srgbClr val="FF0000"/>
                </a:solidFill>
              </a:rPr>
              <a:t>в 1999 году</a:t>
            </a:r>
            <a:r>
              <a:rPr lang="en-US" sz="1600" smtClean="0">
                <a:solidFill>
                  <a:srgbClr val="FF0000"/>
                </a:solidFill>
              </a:rPr>
              <a:t>: </a:t>
            </a:r>
            <a:r>
              <a:rPr lang="ru-RU" sz="1600" smtClean="0">
                <a:solidFill>
                  <a:srgbClr val="FF0000"/>
                </a:solidFill>
              </a:rPr>
              <a:t>МПЭСКП</a:t>
            </a:r>
            <a:r>
              <a:rPr lang="en-US" sz="1600" smtClean="0"/>
              <a:t> </a:t>
            </a:r>
          </a:p>
          <a:p>
            <a:pPr>
              <a:lnSpc>
                <a:spcPct val="80000"/>
              </a:lnSpc>
            </a:pPr>
            <a:r>
              <a:rPr lang="ru-RU" sz="1600" smtClean="0">
                <a:solidFill>
                  <a:srgbClr val="FF0000"/>
                </a:solidFill>
              </a:rPr>
              <a:t>18-ый и 19-ый периодические доклады должны были быть представлены</a:t>
            </a:r>
            <a:r>
              <a:rPr lang="en-US" sz="1600" smtClean="0">
                <a:solidFill>
                  <a:srgbClr val="FF0000"/>
                </a:solidFill>
              </a:rPr>
              <a:t> </a:t>
            </a:r>
            <a:r>
              <a:rPr lang="ru-RU" sz="1600" smtClean="0">
                <a:solidFill>
                  <a:srgbClr val="FF0000"/>
                </a:solidFill>
              </a:rPr>
              <a:t>в 2008 году</a:t>
            </a:r>
            <a:r>
              <a:rPr lang="en-US" sz="1600" smtClean="0">
                <a:solidFill>
                  <a:srgbClr val="FF0000"/>
                </a:solidFill>
              </a:rPr>
              <a:t>: </a:t>
            </a:r>
            <a:r>
              <a:rPr lang="ru-RU" sz="1600" smtClean="0">
                <a:solidFill>
                  <a:srgbClr val="FF0000"/>
                </a:solidFill>
              </a:rPr>
              <a:t>КЛРД</a:t>
            </a:r>
            <a:endParaRPr lang="en-US" sz="1600" smtClean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1600" smtClean="0">
                <a:solidFill>
                  <a:schemeClr val="accent1"/>
                </a:solidFill>
              </a:rPr>
              <a:t>3-</a:t>
            </a:r>
            <a:r>
              <a:rPr lang="en-US" sz="1600" smtClean="0">
                <a:solidFill>
                  <a:schemeClr val="accent1"/>
                </a:solidFill>
              </a:rPr>
              <a:t>ий</a:t>
            </a:r>
            <a:r>
              <a:rPr lang="ru-RU" sz="1600" smtClean="0">
                <a:solidFill>
                  <a:schemeClr val="accent1"/>
                </a:solidFill>
              </a:rPr>
              <a:t> и 4-ый периодические </a:t>
            </a:r>
            <a:r>
              <a:rPr lang="en-US" sz="1600" smtClean="0">
                <a:solidFill>
                  <a:schemeClr val="accent1"/>
                </a:solidFill>
              </a:rPr>
              <a:t>доклад</a:t>
            </a:r>
            <a:r>
              <a:rPr lang="ru-RU" sz="1600" smtClean="0">
                <a:solidFill>
                  <a:schemeClr val="accent1"/>
                </a:solidFill>
              </a:rPr>
              <a:t>ы, подлежавшие представлению в 2007 году, представлены</a:t>
            </a:r>
            <a:r>
              <a:rPr lang="en-US" sz="1600" smtClean="0">
                <a:solidFill>
                  <a:schemeClr val="accent1"/>
                </a:solidFill>
              </a:rPr>
              <a:t> </a:t>
            </a:r>
            <a:r>
              <a:rPr lang="ru-RU" sz="1600" smtClean="0">
                <a:solidFill>
                  <a:schemeClr val="accent1"/>
                </a:solidFill>
              </a:rPr>
              <a:t>в</a:t>
            </a:r>
            <a:r>
              <a:rPr lang="en-US" sz="1600" smtClean="0">
                <a:solidFill>
                  <a:schemeClr val="accent1"/>
                </a:solidFill>
              </a:rPr>
              <a:t> </a:t>
            </a:r>
            <a:r>
              <a:rPr lang="ru-RU" sz="1600" smtClean="0">
                <a:solidFill>
                  <a:schemeClr val="accent1"/>
                </a:solidFill>
              </a:rPr>
              <a:t>2</a:t>
            </a:r>
            <a:r>
              <a:rPr lang="en-US" sz="1600" smtClean="0">
                <a:solidFill>
                  <a:schemeClr val="accent1"/>
                </a:solidFill>
              </a:rPr>
              <a:t>00</a:t>
            </a:r>
            <a:r>
              <a:rPr lang="ru-RU" sz="1600" smtClean="0">
                <a:solidFill>
                  <a:schemeClr val="accent1"/>
                </a:solidFill>
              </a:rPr>
              <a:t>8 году. Будут рассмотрены на 56-ой сессии 25-26 января 2011 года</a:t>
            </a:r>
            <a:r>
              <a:rPr lang="en-US" sz="1600" smtClean="0">
                <a:solidFill>
                  <a:schemeClr val="accent1"/>
                </a:solidFill>
              </a:rPr>
              <a:t>: </a:t>
            </a:r>
            <a:r>
              <a:rPr lang="ru-RU" sz="1600" smtClean="0">
                <a:solidFill>
                  <a:schemeClr val="accent1"/>
                </a:solidFill>
              </a:rPr>
              <a:t>КПР</a:t>
            </a:r>
          </a:p>
          <a:p>
            <a:pPr>
              <a:lnSpc>
                <a:spcPct val="80000"/>
              </a:lnSpc>
            </a:pPr>
            <a:r>
              <a:rPr lang="ru-RU" sz="1600" smtClean="0">
                <a:solidFill>
                  <a:schemeClr val="accent1"/>
                </a:solidFill>
              </a:rPr>
              <a:t>Первоначальный доклад, подлежавший представлению в 2008 году, представлен в 2009 году. Будет рассмотрен на 56-ой сессии 25-26 января 2011 года</a:t>
            </a:r>
            <a:r>
              <a:rPr lang="en-US" sz="1600" smtClean="0">
                <a:solidFill>
                  <a:schemeClr val="accent1"/>
                </a:solidFill>
              </a:rPr>
              <a:t>:</a:t>
            </a:r>
            <a:r>
              <a:rPr lang="ru-RU" sz="1600" smtClean="0">
                <a:solidFill>
                  <a:schemeClr val="accent1"/>
                </a:solidFill>
              </a:rPr>
              <a:t> ФП-КПР-ВК</a:t>
            </a:r>
          </a:p>
          <a:p>
            <a:pPr>
              <a:lnSpc>
                <a:spcPct val="80000"/>
              </a:lnSpc>
            </a:pPr>
            <a:r>
              <a:rPr lang="ru-RU" sz="1600" smtClean="0">
                <a:solidFill>
                  <a:schemeClr val="accent1"/>
                </a:solidFill>
              </a:rPr>
              <a:t>Первоначальный доклад, подлежавший представлению в 2004 году, представлен в 2009 году. Будет рассмотрен на 56-ой сессии 25-26 января 2011 года</a:t>
            </a:r>
            <a:r>
              <a:rPr lang="en-US" sz="1600" smtClean="0">
                <a:solidFill>
                  <a:schemeClr val="accent1"/>
                </a:solidFill>
              </a:rPr>
              <a:t>:</a:t>
            </a:r>
            <a:r>
              <a:rPr lang="ru-RU" sz="1600" smtClean="0">
                <a:solidFill>
                  <a:schemeClr val="accent1"/>
                </a:solidFill>
              </a:rPr>
              <a:t> ФП-КПР-ТД</a:t>
            </a:r>
            <a:endParaRPr lang="en-US" sz="1600" smtClean="0">
              <a:solidFill>
                <a:schemeClr val="accent1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1600" smtClean="0">
                <a:solidFill>
                  <a:schemeClr val="accent1"/>
                </a:solidFill>
              </a:rPr>
              <a:t>7-ой периодический </a:t>
            </a:r>
            <a:r>
              <a:rPr lang="en-US" sz="1600" smtClean="0">
                <a:solidFill>
                  <a:schemeClr val="accent1"/>
                </a:solidFill>
              </a:rPr>
              <a:t>доклад</a:t>
            </a:r>
            <a:r>
              <a:rPr lang="ru-RU" sz="1600" smtClean="0">
                <a:solidFill>
                  <a:schemeClr val="accent1"/>
                </a:solidFill>
              </a:rPr>
              <a:t>, подлежавший представлению в 2006 году, представлен</a:t>
            </a:r>
            <a:r>
              <a:rPr lang="en-US" sz="1600" smtClean="0">
                <a:solidFill>
                  <a:schemeClr val="accent1"/>
                </a:solidFill>
              </a:rPr>
              <a:t> </a:t>
            </a:r>
            <a:r>
              <a:rPr lang="ru-RU" sz="1600" smtClean="0">
                <a:solidFill>
                  <a:schemeClr val="accent1"/>
                </a:solidFill>
              </a:rPr>
              <a:t>в</a:t>
            </a:r>
            <a:r>
              <a:rPr lang="en-US" sz="1600" smtClean="0">
                <a:solidFill>
                  <a:schemeClr val="accent1"/>
                </a:solidFill>
              </a:rPr>
              <a:t> </a:t>
            </a:r>
            <a:r>
              <a:rPr lang="ru-RU" sz="1600" smtClean="0">
                <a:solidFill>
                  <a:schemeClr val="accent1"/>
                </a:solidFill>
              </a:rPr>
              <a:t>2</a:t>
            </a:r>
            <a:r>
              <a:rPr lang="en-US" sz="1600" smtClean="0">
                <a:solidFill>
                  <a:schemeClr val="accent1"/>
                </a:solidFill>
              </a:rPr>
              <a:t>00</a:t>
            </a:r>
            <a:r>
              <a:rPr lang="ru-RU" sz="1600" smtClean="0">
                <a:solidFill>
                  <a:schemeClr val="accent1"/>
                </a:solidFill>
              </a:rPr>
              <a:t>9 году</a:t>
            </a:r>
            <a:r>
              <a:rPr lang="en-GB" sz="1600" smtClean="0">
                <a:solidFill>
                  <a:schemeClr val="accent1"/>
                </a:solidFill>
              </a:rPr>
              <a:t>. </a:t>
            </a:r>
            <a:r>
              <a:rPr lang="ru-RU" sz="1600" smtClean="0">
                <a:solidFill>
                  <a:schemeClr val="accent1"/>
                </a:solidFill>
              </a:rPr>
              <a:t>Будет рассмотрен на </a:t>
            </a:r>
            <a:r>
              <a:rPr lang="en-GB" sz="1600" smtClean="0">
                <a:solidFill>
                  <a:schemeClr val="accent1"/>
                </a:solidFill>
              </a:rPr>
              <a:t>48</a:t>
            </a:r>
            <a:r>
              <a:rPr lang="ru-RU" sz="1600" smtClean="0">
                <a:solidFill>
                  <a:schemeClr val="accent1"/>
                </a:solidFill>
              </a:rPr>
              <a:t>-ой сессии в январе - феврале 2011 года</a:t>
            </a:r>
            <a:r>
              <a:rPr lang="en-GB" sz="1600" smtClean="0">
                <a:solidFill>
                  <a:schemeClr val="accent1"/>
                </a:solidFill>
              </a:rPr>
              <a:t> </a:t>
            </a:r>
            <a:r>
              <a:rPr lang="en-US" sz="1600" smtClean="0">
                <a:solidFill>
                  <a:schemeClr val="accent1"/>
                </a:solidFill>
              </a:rPr>
              <a:t>: </a:t>
            </a:r>
            <a:r>
              <a:rPr lang="ru-RU" sz="1600" smtClean="0">
                <a:solidFill>
                  <a:schemeClr val="accent1"/>
                </a:solidFill>
              </a:rPr>
              <a:t>КЛДЖ</a:t>
            </a:r>
            <a:endParaRPr lang="en-GB" sz="1600" smtClean="0">
              <a:solidFill>
                <a:schemeClr val="accent1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1600" smtClean="0">
                <a:solidFill>
                  <a:schemeClr val="accent1"/>
                </a:solidFill>
              </a:rPr>
              <a:t>4-ый периодический </a:t>
            </a:r>
            <a:r>
              <a:rPr lang="en-US" sz="1600" smtClean="0">
                <a:solidFill>
                  <a:schemeClr val="accent1"/>
                </a:solidFill>
              </a:rPr>
              <a:t>доклад</a:t>
            </a:r>
            <a:r>
              <a:rPr lang="ru-RU" sz="1600" smtClean="0">
                <a:solidFill>
                  <a:schemeClr val="accent1"/>
                </a:solidFill>
              </a:rPr>
              <a:t>, подлежавший представлению в 2000 году, представлен</a:t>
            </a:r>
            <a:r>
              <a:rPr lang="en-US" sz="1600" smtClean="0">
                <a:solidFill>
                  <a:schemeClr val="accent1"/>
                </a:solidFill>
              </a:rPr>
              <a:t> </a:t>
            </a:r>
            <a:r>
              <a:rPr lang="ru-RU" sz="1600" smtClean="0">
                <a:solidFill>
                  <a:schemeClr val="accent1"/>
                </a:solidFill>
              </a:rPr>
              <a:t>в</a:t>
            </a:r>
            <a:r>
              <a:rPr lang="en-US" sz="1600" smtClean="0">
                <a:solidFill>
                  <a:schemeClr val="accent1"/>
                </a:solidFill>
              </a:rPr>
              <a:t> </a:t>
            </a:r>
            <a:r>
              <a:rPr lang="ru-RU" sz="1600" smtClean="0">
                <a:solidFill>
                  <a:schemeClr val="accent1"/>
                </a:solidFill>
              </a:rPr>
              <a:t>2</a:t>
            </a:r>
            <a:r>
              <a:rPr lang="en-US" sz="1600" smtClean="0">
                <a:solidFill>
                  <a:schemeClr val="accent1"/>
                </a:solidFill>
              </a:rPr>
              <a:t>00</a:t>
            </a:r>
            <a:r>
              <a:rPr lang="ru-RU" sz="1600" smtClean="0">
                <a:solidFill>
                  <a:schemeClr val="accent1"/>
                </a:solidFill>
              </a:rPr>
              <a:t>9 году</a:t>
            </a:r>
            <a:r>
              <a:rPr lang="en-US" sz="1600" smtClean="0">
                <a:solidFill>
                  <a:schemeClr val="accent1"/>
                </a:solidFill>
              </a:rPr>
              <a:t>: </a:t>
            </a:r>
            <a:r>
              <a:rPr lang="ru-RU" sz="1600" smtClean="0">
                <a:solidFill>
                  <a:schemeClr val="accent1"/>
                </a:solidFill>
              </a:rPr>
              <a:t>КПП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1940</TotalTime>
  <Words>1678</Words>
  <Application>Microsoft Office PowerPoint</Application>
  <PresentationFormat>Экран (4:3)</PresentationFormat>
  <Paragraphs>206</Paragraphs>
  <Slides>31</Slides>
  <Notes>31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Metro</vt:lpstr>
      <vt:lpstr>Слайд 1</vt:lpstr>
      <vt:lpstr>Сегодня и завтра мы поговорим о/об:</vt:lpstr>
      <vt:lpstr>Устав  Организации Объединенных Наций </vt:lpstr>
      <vt:lpstr>Устав  Организации Объединенных Наций</vt:lpstr>
      <vt:lpstr>Устав  Организации Объединенных Наций</vt:lpstr>
      <vt:lpstr>Всеобщая декларация прав человека (10 декабря 1948 года)</vt:lpstr>
      <vt:lpstr>МЕХАНИЗМЫ ООН В ОБЛАСТИ ПРАВ ЧЕЛОВЕКА</vt:lpstr>
      <vt:lpstr>Уставные органы</vt:lpstr>
      <vt:lpstr>СПЕЦИАЛЬНЫЕ ПРОЦЕДУРЫ</vt:lpstr>
      <vt:lpstr>СПЕЦИАЛЬНЫЕ ПРОЦЕДУРЫ</vt:lpstr>
      <vt:lpstr>Как функционируют специальные процедуры?</vt:lpstr>
      <vt:lpstr>Слайд 12</vt:lpstr>
      <vt:lpstr>Более ранние посещения страны (миссии по установлению фактов):</vt:lpstr>
      <vt:lpstr>Республикой Беларусь направлены приглашения посетить страну мандатариям, «тематика деятельности которых для нас на данном этапе представляет особый интерес»:  - Специальному докладчику по вопросу о торговле детьми, детской проституции и детской порнографии;  - Специальному докладчику по вопросу о праве на образование;  - Специальному докладчику по вопросу о праве на питание; - Специальному докладчику по вопросу о праве каждого человека на наивысший достижимый уровень физического и психического здоровья; - Специальному докладчику по вопросу о правах мигрантов; - Специальному докладчику по вопросу о современных формах расизма, расовой дискриминации, ксенофобии и связанной с ними нетерпимости; - Специальному докладчику по вопросу о насилии в отношении женщин, его причинах и последствиях;  - Специальному докладчику по вопросу о современных формах рабства.</vt:lpstr>
      <vt:lpstr>Резолюция 2004/14 Комиссии по правам человека: решение о назначении специального докладчика для установления прямых контактов с правительством и с народом Беларуси, в частности в целях изучения положения в области прав человека.  - Мандат Специального докладчика по вопросу о положении в области прав человека в Беларуси продлевался в 2005 и 2006 годах. - Специальный докладчик отметил, что в 2006 году, как и в 2004 и 2005 годах, правительство не дало положительного ответа на его просьбу о посещении страны и вообще не сотрудничало с ним при выполнении им своего мандата. Он отметил, что правительство не учло ни одной из сделанных им рекомендаций и настоятельно призвал Беларусь признать мандат Специального докладчика.  - В резолюциях Генеральной Ассамблеи 2007 и 2008 годов была выражена обеспокоенность в связи с тем, что Беларусь не в полной мере сотрудничает со всеми механизмами Совета по правам человека, в частности со Специальным докладчиком.</vt:lpstr>
      <vt:lpstr>В 2004 году Беларусь отметила, что она выступает против практики принятия страновых резолюций, поскольку такая практика является контрпродуктивной и противоречит принципу проведения конструктивного и уважительного диалога на основе универсального, неизбирательного и объективного подхода. Беларусь вновь заявила о своем непризнании резолюции 2004/14, в том числе предусмотренного в ней мандата Специального докладчика. Мандат Специального докладчика не был включен в перечень мандатов, продленных в июне 2007 года в рамках комплексной программы институционального строительства.</vt:lpstr>
      <vt:lpstr>Договорные органы</vt:lpstr>
      <vt:lpstr>Основные договоры в области прав человека (слайд 1)</vt:lpstr>
      <vt:lpstr>Основные договоры в области прав человека (слайд 2)</vt:lpstr>
      <vt:lpstr>Договоры, ратифицированые Республикой Беларусь</vt:lpstr>
      <vt:lpstr>Что такое договорные органы?</vt:lpstr>
      <vt:lpstr>Восемь* договорных органов по монитогингу соблюдения договоров в области прав человека</vt:lpstr>
      <vt:lpstr>Какова роль договорных органов?</vt:lpstr>
      <vt:lpstr>Основные функции договорных органов</vt:lpstr>
      <vt:lpstr>Участники процесса</vt:lpstr>
      <vt:lpstr>Подготовка государственных докладов </vt:lpstr>
      <vt:lpstr>Отчетный процесс</vt:lpstr>
      <vt:lpstr>Отчетный цикл  </vt:lpstr>
      <vt:lpstr>Заключительныe замечания  </vt:lpstr>
      <vt:lpstr>Заключительныe замечания принятые в отношении Республики Беларусь за последние годы</vt:lpstr>
      <vt:lpstr>Рассмотрение очередных периодических Республики Беларусь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Treaty bodies</dc:title>
  <dc:creator>User</dc:creator>
  <cp:lastModifiedBy>Antonina Maslyko</cp:lastModifiedBy>
  <cp:revision>159</cp:revision>
  <dcterms:created xsi:type="dcterms:W3CDTF">2006-08-16T00:00:00Z</dcterms:created>
  <dcterms:modified xsi:type="dcterms:W3CDTF">2010-10-25T16:02:22Z</dcterms:modified>
</cp:coreProperties>
</file>