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Lst>
  <p:sldSz cx="9144000" cy="6858000" type="screen4x3"/>
  <p:notesSz cx="6858000" cy="9144000"/>
  <p:defaultTextStyle>
    <a:defPPr>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5" d="100"/>
          <a:sy n="95" d="100"/>
        </p:scale>
        <p:origin x="-2032"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esProps" Target="presProps.xml"/><Relationship Id="rId31" Type="http://schemas.openxmlformats.org/officeDocument/2006/relationships/viewProps" Target="viewProps.xml"/><Relationship Id="rId32" Type="http://schemas.openxmlformats.org/officeDocument/2006/relationships/theme" Target="theme/theme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Название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F3726B1-45E2-1F47-B0DA-67A3085D77C6}" type="datetimeFigureOut">
              <a:rPr lang="ru-RU" smtClean="0"/>
              <a:t>16.04.12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363B93-6BF1-174C-8C22-3D210F2B68D0}" type="slidenum">
              <a:rPr lang="ru-RU" smtClean="0"/>
              <a:t>‹#›</a:t>
            </a:fld>
            <a:endParaRPr lang="ru-RU"/>
          </a:p>
        </p:txBody>
      </p:sp>
    </p:spTree>
    <p:extLst>
      <p:ext uri="{BB962C8B-B14F-4D97-AF65-F5344CB8AC3E}">
        <p14:creationId xmlns:p14="http://schemas.microsoft.com/office/powerpoint/2010/main" val="1934938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F3726B1-45E2-1F47-B0DA-67A3085D77C6}" type="datetimeFigureOut">
              <a:rPr lang="ru-RU" smtClean="0"/>
              <a:t>16.04.12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363B93-6BF1-174C-8C22-3D210F2B68D0}" type="slidenum">
              <a:rPr lang="ru-RU" smtClean="0"/>
              <a:t>‹#›</a:t>
            </a:fld>
            <a:endParaRPr lang="ru-RU"/>
          </a:p>
        </p:txBody>
      </p:sp>
    </p:spTree>
    <p:extLst>
      <p:ext uri="{BB962C8B-B14F-4D97-AF65-F5344CB8AC3E}">
        <p14:creationId xmlns:p14="http://schemas.microsoft.com/office/powerpoint/2010/main" val="1476255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Название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F3726B1-45E2-1F47-B0DA-67A3085D77C6}" type="datetimeFigureOut">
              <a:rPr lang="ru-RU" smtClean="0"/>
              <a:t>16.04.12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363B93-6BF1-174C-8C22-3D210F2B68D0}" type="slidenum">
              <a:rPr lang="ru-RU" smtClean="0"/>
              <a:t>‹#›</a:t>
            </a:fld>
            <a:endParaRPr lang="ru-RU"/>
          </a:p>
        </p:txBody>
      </p:sp>
    </p:spTree>
    <p:extLst>
      <p:ext uri="{BB962C8B-B14F-4D97-AF65-F5344CB8AC3E}">
        <p14:creationId xmlns:p14="http://schemas.microsoft.com/office/powerpoint/2010/main" val="1659070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F3726B1-45E2-1F47-B0DA-67A3085D77C6}" type="datetimeFigureOut">
              <a:rPr lang="ru-RU" smtClean="0"/>
              <a:t>16.04.12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E363B93-6BF1-174C-8C22-3D210F2B68D0}" type="slidenum">
              <a:rPr lang="ru-RU" smtClean="0"/>
              <a:t>‹#›</a:t>
            </a:fld>
            <a:endParaRPr lang="ru-RU"/>
          </a:p>
        </p:txBody>
      </p:sp>
    </p:spTree>
    <p:extLst>
      <p:ext uri="{BB962C8B-B14F-4D97-AF65-F5344CB8AC3E}">
        <p14:creationId xmlns:p14="http://schemas.microsoft.com/office/powerpoint/2010/main" val="3546367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F3726B1-45E2-1F47-B0DA-67A3085D77C6}" type="datetimeFigureOut">
              <a:rPr lang="ru-RU" smtClean="0"/>
              <a:t>16.04.12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E363B93-6BF1-174C-8C22-3D210F2B68D0}" type="slidenum">
              <a:rPr lang="ru-RU" smtClean="0"/>
              <a:t>‹#›</a:t>
            </a:fld>
            <a:endParaRPr lang="ru-RU"/>
          </a:p>
        </p:txBody>
      </p:sp>
    </p:spTree>
    <p:extLst>
      <p:ext uri="{BB962C8B-B14F-4D97-AF65-F5344CB8AC3E}">
        <p14:creationId xmlns:p14="http://schemas.microsoft.com/office/powerpoint/2010/main" val="4044288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F3726B1-45E2-1F47-B0DA-67A3085D77C6}" type="datetimeFigureOut">
              <a:rPr lang="ru-RU" smtClean="0"/>
              <a:t>16.04.12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E363B93-6BF1-174C-8C22-3D210F2B68D0}" type="slidenum">
              <a:rPr lang="ru-RU" smtClean="0"/>
              <a:t>‹#›</a:t>
            </a:fld>
            <a:endParaRPr lang="ru-RU"/>
          </a:p>
        </p:txBody>
      </p:sp>
    </p:spTree>
    <p:extLst>
      <p:ext uri="{BB962C8B-B14F-4D97-AF65-F5344CB8AC3E}">
        <p14:creationId xmlns:p14="http://schemas.microsoft.com/office/powerpoint/2010/main" val="2767935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F3726B1-45E2-1F47-B0DA-67A3085D77C6}" type="datetimeFigureOut">
              <a:rPr lang="ru-RU" smtClean="0"/>
              <a:t>16.04.12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E363B93-6BF1-174C-8C22-3D210F2B68D0}" type="slidenum">
              <a:rPr lang="ru-RU" smtClean="0"/>
              <a:t>‹#›</a:t>
            </a:fld>
            <a:endParaRPr lang="ru-RU"/>
          </a:p>
        </p:txBody>
      </p:sp>
    </p:spTree>
    <p:extLst>
      <p:ext uri="{BB962C8B-B14F-4D97-AF65-F5344CB8AC3E}">
        <p14:creationId xmlns:p14="http://schemas.microsoft.com/office/powerpoint/2010/main" val="2789990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F3726B1-45E2-1F47-B0DA-67A3085D77C6}" type="datetimeFigureOut">
              <a:rPr lang="ru-RU" smtClean="0"/>
              <a:t>16.04.12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E363B93-6BF1-174C-8C22-3D210F2B68D0}" type="slidenum">
              <a:rPr lang="ru-RU" smtClean="0"/>
              <a:t>‹#›</a:t>
            </a:fld>
            <a:endParaRPr lang="ru-RU"/>
          </a:p>
        </p:txBody>
      </p:sp>
    </p:spTree>
    <p:extLst>
      <p:ext uri="{BB962C8B-B14F-4D97-AF65-F5344CB8AC3E}">
        <p14:creationId xmlns:p14="http://schemas.microsoft.com/office/powerpoint/2010/main" val="1040045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Название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F3726B1-45E2-1F47-B0DA-67A3085D77C6}" type="datetimeFigureOut">
              <a:rPr lang="ru-RU" smtClean="0"/>
              <a:t>16.04.12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E363B93-6BF1-174C-8C22-3D210F2B68D0}" type="slidenum">
              <a:rPr lang="ru-RU" smtClean="0"/>
              <a:t>‹#›</a:t>
            </a:fld>
            <a:endParaRPr lang="ru-RU"/>
          </a:p>
        </p:txBody>
      </p:sp>
    </p:spTree>
    <p:extLst>
      <p:ext uri="{BB962C8B-B14F-4D97-AF65-F5344CB8AC3E}">
        <p14:creationId xmlns:p14="http://schemas.microsoft.com/office/powerpoint/2010/main" val="2532299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 текст">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F3726B1-45E2-1F47-B0DA-67A3085D77C6}" type="datetimeFigureOut">
              <a:rPr lang="ru-RU" smtClean="0"/>
              <a:t>16.04.12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363B93-6BF1-174C-8C22-3D210F2B68D0}" type="slidenum">
              <a:rPr lang="ru-RU" smtClean="0"/>
              <a:t>‹#›</a:t>
            </a:fld>
            <a:endParaRPr lang="ru-RU"/>
          </a:p>
        </p:txBody>
      </p:sp>
    </p:spTree>
    <p:extLst>
      <p:ext uri="{BB962C8B-B14F-4D97-AF65-F5344CB8AC3E}">
        <p14:creationId xmlns:p14="http://schemas.microsoft.com/office/powerpoint/2010/main" val="639401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 загол.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F3726B1-45E2-1F47-B0DA-67A3085D77C6}" type="datetimeFigureOut">
              <a:rPr lang="ru-RU" smtClean="0"/>
              <a:t>16.04.12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363B93-6BF1-174C-8C22-3D210F2B68D0}" type="slidenum">
              <a:rPr lang="ru-RU" smtClean="0"/>
              <a:t>‹#›</a:t>
            </a:fld>
            <a:endParaRPr lang="ru-RU"/>
          </a:p>
        </p:txBody>
      </p:sp>
    </p:spTree>
    <p:extLst>
      <p:ext uri="{BB962C8B-B14F-4D97-AF65-F5344CB8AC3E}">
        <p14:creationId xmlns:p14="http://schemas.microsoft.com/office/powerpoint/2010/main" val="240443861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3726B1-45E2-1F47-B0DA-67A3085D77C6}" type="datetimeFigureOut">
              <a:rPr lang="ru-RU" smtClean="0"/>
              <a:t>16.04.12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363B93-6BF1-174C-8C22-3D210F2B68D0}" type="slidenum">
              <a:rPr lang="ru-RU" smtClean="0"/>
              <a:t>‹#›</a:t>
            </a:fld>
            <a:endParaRPr lang="ru-RU"/>
          </a:p>
        </p:txBody>
      </p:sp>
    </p:spTree>
    <p:extLst>
      <p:ext uri="{BB962C8B-B14F-4D97-AF65-F5344CB8AC3E}">
        <p14:creationId xmlns:p14="http://schemas.microsoft.com/office/powerpoint/2010/main" val="2147849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ctrTitle"/>
          </p:nvPr>
        </p:nvSpPr>
        <p:spPr/>
        <p:txBody>
          <a:bodyPr/>
          <a:lstStyle/>
          <a:p>
            <a:r>
              <a:rPr lang="ru-RU" dirty="0" smtClean="0"/>
              <a:t>Телевидение</a:t>
            </a:r>
            <a:endParaRPr lang="ru-RU" dirty="0"/>
          </a:p>
        </p:txBody>
      </p:sp>
      <p:sp>
        <p:nvSpPr>
          <p:cNvPr id="3" name="Подзаголовок 2"/>
          <p:cNvSpPr>
            <a:spLocks noGrp="1"/>
          </p:cNvSpPr>
          <p:nvPr>
            <p:ph type="subTitle" idx="1"/>
          </p:nvPr>
        </p:nvSpPr>
        <p:spPr/>
        <p:txBody>
          <a:bodyPr/>
          <a:lstStyle/>
          <a:p>
            <a:endParaRPr lang="ru-RU"/>
          </a:p>
        </p:txBody>
      </p:sp>
    </p:spTree>
    <p:extLst>
      <p:ext uri="{BB962C8B-B14F-4D97-AF65-F5344CB8AC3E}">
        <p14:creationId xmlns:p14="http://schemas.microsoft.com/office/powerpoint/2010/main" val="2734932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62500" lnSpcReduction="20000"/>
          </a:bodyPr>
          <a:lstStyle/>
          <a:p>
            <a:pPr marL="0" indent="0">
              <a:buNone/>
            </a:pPr>
            <a:r>
              <a:rPr lang="ru-RU" dirty="0" smtClean="0"/>
              <a:t>В истории развития телевидения исследователи выделяют несколько этапов (см. Голядкин Н.А. Краткий очерк развития отечественного и зарубежного телевидения).</a:t>
            </a:r>
          </a:p>
          <a:p>
            <a:pPr marL="0" indent="0">
              <a:buNone/>
            </a:pPr>
            <a:r>
              <a:rPr lang="ru-RU" dirty="0" smtClean="0"/>
              <a:t>1. Экспериментальный этап. Создание технологии передачи изображений на расстояние.</a:t>
            </a:r>
          </a:p>
          <a:p>
            <a:pPr marL="0" indent="0">
              <a:buNone/>
            </a:pPr>
            <a:r>
              <a:rPr lang="ru-RU" dirty="0" smtClean="0"/>
              <a:t>2. Становление регулярного вещания, выработка стандартов вещания, близких к современным, распространение телеприемников. На этом этапе телевидение развивается лишь в отдельных, промышленно развитых странах. В других странах подготовительный период датируется более поздним временем, однако является более коротким, поскольку используется уже готовое оборудование.</a:t>
            </a:r>
          </a:p>
          <a:p>
            <a:pPr marL="0" indent="0">
              <a:buNone/>
            </a:pPr>
            <a:r>
              <a:rPr lang="ru-RU" dirty="0" smtClean="0"/>
              <a:t>3. Превращение телевидения в основное средство массовой информации и концентрация </a:t>
            </a:r>
            <a:r>
              <a:rPr lang="ru-RU" dirty="0" err="1" smtClean="0"/>
              <a:t>телепроизводства</a:t>
            </a:r>
            <a:r>
              <a:rPr lang="ru-RU" dirty="0" smtClean="0"/>
              <a:t> в руках нескольких кампаний.</a:t>
            </a:r>
          </a:p>
          <a:p>
            <a:pPr marL="0" indent="0">
              <a:buNone/>
            </a:pPr>
            <a:r>
              <a:rPr lang="ru-RU" dirty="0" smtClean="0"/>
              <a:t>4. Этап «</a:t>
            </a:r>
            <a:r>
              <a:rPr lang="ru-RU" dirty="0" err="1" smtClean="0"/>
              <a:t>телеизобилия</a:t>
            </a:r>
            <a:r>
              <a:rPr lang="ru-RU" dirty="0" smtClean="0"/>
              <a:t>», развитие спутникового и кабельного ТВ, дробление и индивидуализация аудитории ТВ.</a:t>
            </a:r>
          </a:p>
        </p:txBody>
      </p:sp>
    </p:spTree>
    <p:extLst>
      <p:ext uri="{BB962C8B-B14F-4D97-AF65-F5344CB8AC3E}">
        <p14:creationId xmlns:p14="http://schemas.microsoft.com/office/powerpoint/2010/main" val="3763123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20000"/>
          </a:bodyPr>
          <a:lstStyle/>
          <a:p>
            <a:pPr marL="0" indent="0">
              <a:buNone/>
            </a:pPr>
            <a:r>
              <a:rPr lang="ru-RU" dirty="0" smtClean="0"/>
              <a:t>Слово «телевидение» было введено в научный оборот петербургским радиоинженером К.Д. </a:t>
            </a:r>
            <a:r>
              <a:rPr lang="ru-RU" dirty="0" err="1" smtClean="0"/>
              <a:t>Перским</a:t>
            </a:r>
            <a:r>
              <a:rPr lang="ru-RU" dirty="0" smtClean="0"/>
              <a:t> на научной конференции в Париже в 1900 году. Несмотря на то, что идея передачи образов на расстоянии возникала и в конце 19 века (сообщения в прессе о скором появлении «</a:t>
            </a:r>
            <a:r>
              <a:rPr lang="ru-RU" dirty="0" err="1" smtClean="0"/>
              <a:t>фотофона</a:t>
            </a:r>
            <a:r>
              <a:rPr lang="ru-RU" dirty="0" smtClean="0"/>
              <a:t>» в 1880 году, или визуального телеграфа), термин «телевидение» оказался наиболее удачным, так что в большинстве языков он распространился либо в оригинальном виде, либо в виде дословного перевода (</a:t>
            </a:r>
            <a:r>
              <a:rPr lang="ru-RU" dirty="0" err="1" smtClean="0"/>
              <a:t>фернзеен</a:t>
            </a:r>
            <a:r>
              <a:rPr lang="ru-RU" dirty="0" smtClean="0"/>
              <a:t> в нем., </a:t>
            </a:r>
            <a:r>
              <a:rPr lang="ru-RU" dirty="0" err="1" smtClean="0"/>
              <a:t>дурдашан</a:t>
            </a:r>
            <a:r>
              <a:rPr lang="ru-RU" dirty="0" smtClean="0"/>
              <a:t> в хинди).</a:t>
            </a:r>
            <a:endParaRPr lang="ru-RU" dirty="0"/>
          </a:p>
        </p:txBody>
      </p:sp>
    </p:spTree>
    <p:extLst>
      <p:ext uri="{BB962C8B-B14F-4D97-AF65-F5344CB8AC3E}">
        <p14:creationId xmlns:p14="http://schemas.microsoft.com/office/powerpoint/2010/main" val="3059085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20000"/>
          </a:bodyPr>
          <a:lstStyle/>
          <a:p>
            <a:pPr marL="0" indent="0">
              <a:buNone/>
            </a:pPr>
            <a:r>
              <a:rPr lang="ru-RU" dirty="0" smtClean="0"/>
              <a:t>Между 1890 и 1920 гг. были предложены различные способы показа изображения путем его развертки, т.е. </a:t>
            </a:r>
            <a:r>
              <a:rPr lang="ru-RU" dirty="0"/>
              <a:t>п</a:t>
            </a:r>
            <a:r>
              <a:rPr lang="ru-RU" dirty="0" smtClean="0"/>
              <a:t>оследовательного </a:t>
            </a:r>
            <a:r>
              <a:rPr lang="ru-RU" dirty="0" smtClean="0"/>
              <a:t>и быстрого показа большого числа элементов, точек. Основой для большинства оптико-механических систем телевидения послужило изобретение Пауля </a:t>
            </a:r>
            <a:r>
              <a:rPr lang="ru-RU" dirty="0" err="1" smtClean="0"/>
              <a:t>Нипкова</a:t>
            </a:r>
            <a:r>
              <a:rPr lang="ru-RU" dirty="0" smtClean="0"/>
              <a:t>, немецкого ученого. Это изобретение было сделано им в 1884 году. Оно представляло собой вращающийся перфорированный «развертывающий диск» из селеновых ячеек, производивший разложение изображения на </a:t>
            </a:r>
            <a:r>
              <a:rPr lang="ru-RU" dirty="0" smtClean="0"/>
              <a:t>элементы.</a:t>
            </a:r>
            <a:endParaRPr lang="ru-RU" dirty="0"/>
          </a:p>
        </p:txBody>
      </p:sp>
    </p:spTree>
    <p:extLst>
      <p:ext uri="{BB962C8B-B14F-4D97-AF65-F5344CB8AC3E}">
        <p14:creationId xmlns:p14="http://schemas.microsoft.com/office/powerpoint/2010/main" val="1200407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7500" lnSpcReduction="20000"/>
          </a:bodyPr>
          <a:lstStyle/>
          <a:p>
            <a:pPr marL="0" indent="0">
              <a:buNone/>
            </a:pPr>
            <a:r>
              <a:rPr lang="ru-RU" dirty="0" smtClean="0"/>
              <a:t>Между 1890 и 1920 разработчики предлагали различные варианты «механического телевидения», основанные на изобретении </a:t>
            </a:r>
            <a:r>
              <a:rPr lang="ru-RU" dirty="0" err="1" smtClean="0"/>
              <a:t>Нипкова</a:t>
            </a:r>
            <a:r>
              <a:rPr lang="ru-RU" dirty="0" smtClean="0"/>
              <a:t>.</a:t>
            </a:r>
          </a:p>
          <a:p>
            <a:pPr marL="0" indent="0">
              <a:buNone/>
            </a:pPr>
            <a:r>
              <a:rPr lang="ru-RU" dirty="0" smtClean="0"/>
              <a:t>Параллельно готовилась почва для создания электронного ТВ. Этому послужило открытие явления внешнего фотоэффекта А.Г. Столетовым, доказывавшее возможность преобразования световой энергии в электрическую, а также изобретение кинематографического аппарата, радио и первые опыты по созданию звукового кино (1906).</a:t>
            </a:r>
          </a:p>
          <a:p>
            <a:pPr marL="0" indent="0">
              <a:buNone/>
            </a:pPr>
            <a:r>
              <a:rPr lang="ru-RU" dirty="0" smtClean="0"/>
              <a:t>Важную роль в совершенствовании телевидения сыграли опыты </a:t>
            </a:r>
            <a:r>
              <a:rPr lang="ru-RU" dirty="0" err="1" smtClean="0"/>
              <a:t>Б.Л.Розинга</a:t>
            </a:r>
            <a:r>
              <a:rPr lang="ru-RU" dirty="0" smtClean="0"/>
              <a:t> с зеркальными способами оптико-механической развертки.</a:t>
            </a:r>
            <a:endParaRPr lang="ru-RU" dirty="0"/>
          </a:p>
        </p:txBody>
      </p:sp>
    </p:spTree>
    <p:extLst>
      <p:ext uri="{BB962C8B-B14F-4D97-AF65-F5344CB8AC3E}">
        <p14:creationId xmlns:p14="http://schemas.microsoft.com/office/powerpoint/2010/main" val="5839215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62500" lnSpcReduction="20000"/>
          </a:bodyPr>
          <a:lstStyle/>
          <a:p>
            <a:pPr marL="0" indent="0">
              <a:buNone/>
            </a:pPr>
            <a:r>
              <a:rPr lang="ru-RU" dirty="0" smtClean="0"/>
              <a:t>В США первые попытки передачи движущегос</a:t>
            </a:r>
            <a:r>
              <a:rPr lang="ru-RU" dirty="0"/>
              <a:t>я</a:t>
            </a:r>
            <a:r>
              <a:rPr lang="ru-RU" dirty="0" smtClean="0"/>
              <a:t> изображения на расстояние предпринимались в 1922-23 гг. Они были </a:t>
            </a:r>
            <a:r>
              <a:rPr lang="ru-RU" dirty="0" smtClean="0"/>
              <a:t>связаны </a:t>
            </a:r>
            <a:r>
              <a:rPr lang="ru-RU" dirty="0" smtClean="0"/>
              <a:t>с механической системой развертки и основывались на изобретении </a:t>
            </a:r>
            <a:r>
              <a:rPr lang="ru-RU" dirty="0" err="1" smtClean="0"/>
              <a:t>Нипкова</a:t>
            </a:r>
            <a:r>
              <a:rPr lang="ru-RU" dirty="0" smtClean="0"/>
              <a:t>.</a:t>
            </a:r>
          </a:p>
          <a:p>
            <a:pPr marL="0" indent="0">
              <a:buNone/>
            </a:pPr>
            <a:r>
              <a:rPr lang="ru-RU" dirty="0" smtClean="0"/>
              <a:t>После принятия в 1927 г. Закона о радио Федеральная комиссия по радио выделила несколько частот для экспериментального визуального вещания. Уже в 1931 г. с телевидением экспериментировали 21 станция.</a:t>
            </a:r>
          </a:p>
          <a:p>
            <a:pPr marL="0" indent="0">
              <a:buNone/>
            </a:pPr>
            <a:r>
              <a:rPr lang="ru-RU" dirty="0" smtClean="0"/>
              <a:t>Экспериментальные станции работали здесь без какой-либо координации, не придерживаясь единых вещательных стандартов, развитие телевидения здесь тормозилось из-за патентных войн. </a:t>
            </a:r>
          </a:p>
          <a:p>
            <a:pPr marL="0" indent="0">
              <a:buNone/>
            </a:pPr>
            <a:r>
              <a:rPr lang="ru-RU" dirty="0" smtClean="0"/>
              <a:t>На рубеже 20-30-х гг. В США, а также в некоторых европейских странах наступил так называемый преждевременный телевизионный бум. Тем не менее, механическому телевидению так и не удалось стать «последним словом в науке».</a:t>
            </a:r>
          </a:p>
          <a:p>
            <a:pPr marL="0" indent="0">
              <a:buNone/>
            </a:pPr>
            <a:endParaRPr lang="ru-RU" dirty="0" smtClean="0"/>
          </a:p>
        </p:txBody>
      </p:sp>
    </p:spTree>
    <p:extLst>
      <p:ext uri="{BB962C8B-B14F-4D97-AF65-F5344CB8AC3E}">
        <p14:creationId xmlns:p14="http://schemas.microsoft.com/office/powerpoint/2010/main" val="1638983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20000"/>
          </a:bodyPr>
          <a:lstStyle/>
          <a:p>
            <a:pPr marL="0" indent="0">
              <a:buNone/>
            </a:pPr>
            <a:r>
              <a:rPr lang="ru-RU" dirty="0" smtClean="0"/>
              <a:t>Разработка более перспективного электронного телевидения связана с именем Владимира Кузьмича Зворыкина (1889-1982).</a:t>
            </a:r>
          </a:p>
          <a:p>
            <a:pPr marL="0" indent="0">
              <a:buNone/>
            </a:pPr>
            <a:r>
              <a:rPr lang="ru-RU" dirty="0" smtClean="0"/>
              <a:t>Он является отцом не только электронного телевидения, но и автором ряда запатентованных изобретений (порядка 120), в числе которых – иконоскоп, кинескоп и др.</a:t>
            </a:r>
          </a:p>
          <a:p>
            <a:pPr marL="0" indent="0">
              <a:buNone/>
            </a:pPr>
            <a:r>
              <a:rPr lang="ru-RU" dirty="0" smtClean="0"/>
              <a:t>Отцами-изобретателями телевидения американцы считают трех человек – </a:t>
            </a:r>
            <a:r>
              <a:rPr lang="ru-RU" dirty="0" err="1" smtClean="0"/>
              <a:t>В.Зворыкина</a:t>
            </a:r>
            <a:r>
              <a:rPr lang="ru-RU" dirty="0" smtClean="0"/>
              <a:t>, Д. </a:t>
            </a:r>
            <a:r>
              <a:rPr lang="ru-RU" dirty="0" err="1" smtClean="0"/>
              <a:t>Сарнова</a:t>
            </a:r>
            <a:r>
              <a:rPr lang="ru-RU" dirty="0" smtClean="0"/>
              <a:t> и У. </a:t>
            </a:r>
            <a:r>
              <a:rPr lang="ru-RU" dirty="0" err="1" smtClean="0"/>
              <a:t>Пейли</a:t>
            </a:r>
            <a:r>
              <a:rPr lang="ru-RU" dirty="0" smtClean="0"/>
              <a:t>. Любопытно, что все трое – выходцы из России.</a:t>
            </a:r>
            <a:endParaRPr lang="ru-RU" dirty="0"/>
          </a:p>
        </p:txBody>
      </p:sp>
    </p:spTree>
    <p:extLst>
      <p:ext uri="{BB962C8B-B14F-4D97-AF65-F5344CB8AC3E}">
        <p14:creationId xmlns:p14="http://schemas.microsoft.com/office/powerpoint/2010/main" val="1444185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85000" lnSpcReduction="10000"/>
          </a:bodyPr>
          <a:lstStyle/>
          <a:p>
            <a:pPr marL="0" indent="0">
              <a:buNone/>
            </a:pPr>
            <a:r>
              <a:rPr lang="ru-RU" dirty="0" smtClean="0"/>
              <a:t>Уже работая в США, Зворыкин изобрел иконоскоп, преобразующий оптическое изображение объекта в электрический сигнал (для камеры) и кинескоп – для телеприемника. Эти два изобретения были необходимы для практического применения телевидения.</a:t>
            </a:r>
          </a:p>
          <a:p>
            <a:pPr marL="0" indent="0">
              <a:buNone/>
            </a:pPr>
            <a:r>
              <a:rPr lang="ru-RU" dirty="0" smtClean="0"/>
              <a:t>В продвижении массового телевидения огромную роль сыграл Д. </a:t>
            </a:r>
            <a:r>
              <a:rPr lang="ru-RU" dirty="0" err="1" smtClean="0"/>
              <a:t>Сарнов</a:t>
            </a:r>
            <a:r>
              <a:rPr lang="ru-RU" dirty="0" smtClean="0"/>
              <a:t>, иммигрант из-под Минска, в 1912 году – телеграфист, принявший сигналы с тонущего Титаника, а позднее ставший ведущим инженером в компании Маркони.</a:t>
            </a:r>
          </a:p>
          <a:p>
            <a:pPr marL="0" indent="0">
              <a:buNone/>
            </a:pPr>
            <a:endParaRPr lang="ru-RU" dirty="0"/>
          </a:p>
        </p:txBody>
      </p:sp>
    </p:spTree>
    <p:extLst>
      <p:ext uri="{BB962C8B-B14F-4D97-AF65-F5344CB8AC3E}">
        <p14:creationId xmlns:p14="http://schemas.microsoft.com/office/powerpoint/2010/main" val="1458558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marL="0" indent="0">
              <a:buNone/>
            </a:pPr>
            <a:r>
              <a:rPr lang="ru-RU" dirty="0" smtClean="0"/>
              <a:t>Практическим внедрением телевещания занимались радиокомпании. Таким образом, телевидение, св</a:t>
            </a:r>
            <a:r>
              <a:rPr lang="ru-RU" dirty="0"/>
              <a:t>я</a:t>
            </a:r>
            <a:r>
              <a:rPr lang="ru-RU" dirty="0" smtClean="0"/>
              <a:t>занное с кино в изобразительном аспекте, оказалось надолго связанным, в аспекте передачи содержания, с радио. Так, в США телевещание до сих пор регулируется законом о радио, принятым в 1934 году.</a:t>
            </a:r>
            <a:endParaRPr lang="ru-RU" dirty="0"/>
          </a:p>
        </p:txBody>
      </p:sp>
    </p:spTree>
    <p:extLst>
      <p:ext uri="{BB962C8B-B14F-4D97-AF65-F5344CB8AC3E}">
        <p14:creationId xmlns:p14="http://schemas.microsoft.com/office/powerpoint/2010/main" val="28850792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1600200"/>
            <a:ext cx="8229600" cy="4525963"/>
          </a:xfrm>
        </p:spPr>
        <p:txBody>
          <a:bodyPr>
            <a:normAutofit fontScale="70000" lnSpcReduction="20000"/>
          </a:bodyPr>
          <a:lstStyle/>
          <a:p>
            <a:pPr marL="0" indent="0">
              <a:buNone/>
            </a:pPr>
            <a:r>
              <a:rPr lang="ru-RU" dirty="0" smtClean="0"/>
              <a:t>В то время как в Европе регулярное телевещание началось 2 ноября 1934 года в Англии, в США начало телевещания датируется лишь 30 апреля 1939 года. В этот день открылась Всемирная ярмарка в Нью-Йорке, на открытии выступил Ф. Рузвельт. И уже вечером его выступление было транслировано по телевидению. На ярмарке был также произведен опрос посетителей относительно их намерения приобрести домашний телевизор. 87 процентов опрошенных посчитали для себя такое приобретение излишним. В день начала передач в Нью-Йорке было всего 200 телевизоров.</a:t>
            </a:r>
          </a:p>
          <a:p>
            <a:pPr marL="0" indent="0">
              <a:buNone/>
            </a:pPr>
            <a:r>
              <a:rPr lang="ru-RU" dirty="0" smtClean="0"/>
              <a:t>Первая модель телевизора имела размер 5х9 дюймов. Звук было необходимо подключать отдельно, через радиоприемник. </a:t>
            </a:r>
          </a:p>
          <a:p>
            <a:pPr marL="0" indent="0">
              <a:buNone/>
            </a:pPr>
            <a:r>
              <a:rPr lang="ru-RU" dirty="0" smtClean="0"/>
              <a:t>К концу 1941 года в США насчитывалось уже 7,5 тысяч телеприемников.</a:t>
            </a:r>
            <a:endParaRPr lang="ru-RU" dirty="0"/>
          </a:p>
        </p:txBody>
      </p:sp>
    </p:spTree>
    <p:extLst>
      <p:ext uri="{BB962C8B-B14F-4D97-AF65-F5344CB8AC3E}">
        <p14:creationId xmlns:p14="http://schemas.microsoft.com/office/powerpoint/2010/main" val="25716898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10000"/>
          </a:bodyPr>
          <a:lstStyle/>
          <a:p>
            <a:pPr marL="0" indent="0">
              <a:buNone/>
            </a:pPr>
            <a:r>
              <a:rPr lang="ru-RU" dirty="0" smtClean="0"/>
              <a:t>Первоначально репертуар телестанций включал </a:t>
            </a:r>
            <a:r>
              <a:rPr lang="ru-RU" b="1" dirty="0" err="1" smtClean="0"/>
              <a:t>кинорубрику</a:t>
            </a:r>
            <a:r>
              <a:rPr lang="ru-RU" dirty="0" smtClean="0"/>
              <a:t>, </a:t>
            </a:r>
            <a:r>
              <a:rPr lang="ru-RU" b="1" dirty="0" smtClean="0"/>
              <a:t>студийные передачи </a:t>
            </a:r>
            <a:r>
              <a:rPr lang="ru-RU" dirty="0" smtClean="0"/>
              <a:t>(концертные номера, скетчи, кулинарные уроки) и </a:t>
            </a:r>
            <a:r>
              <a:rPr lang="ru-RU" b="1" dirty="0" smtClean="0"/>
              <a:t>внестудийные репортажи</a:t>
            </a:r>
            <a:r>
              <a:rPr lang="ru-RU" dirty="0" smtClean="0"/>
              <a:t>. Позднее в репертуаре появилась реклама.</a:t>
            </a:r>
          </a:p>
          <a:p>
            <a:pPr marL="0" indent="0">
              <a:buNone/>
            </a:pPr>
            <a:r>
              <a:rPr lang="ru-RU" dirty="0" smtClean="0"/>
              <a:t>Первая оплаченная реклама прошла в эфир 1  июля 1941 года. На 10 секунд на экране появилось изображение часов марки </a:t>
            </a:r>
            <a:r>
              <a:rPr lang="ru-RU" dirty="0" err="1" smtClean="0"/>
              <a:t>Булова</a:t>
            </a:r>
            <a:r>
              <a:rPr lang="ru-RU" dirty="0" smtClean="0"/>
              <a:t>. Эта реклама обошлась рекламодателю в 9 долларов (4 стоило эфирное время и 5 – обслуживание). </a:t>
            </a:r>
          </a:p>
          <a:p>
            <a:pPr marL="0" indent="0">
              <a:buNone/>
            </a:pPr>
            <a:endParaRPr lang="ru-RU" dirty="0"/>
          </a:p>
        </p:txBody>
      </p:sp>
    </p:spTree>
    <p:extLst>
      <p:ext uri="{BB962C8B-B14F-4D97-AF65-F5344CB8AC3E}">
        <p14:creationId xmlns:p14="http://schemas.microsoft.com/office/powerpoint/2010/main" val="684184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20000"/>
          </a:bodyPr>
          <a:lstStyle/>
          <a:p>
            <a:pPr marL="0" indent="0">
              <a:buNone/>
            </a:pPr>
            <a:r>
              <a:rPr lang="ru-RU" dirty="0" smtClean="0"/>
              <a:t>Из 10 существовавших до второй мировой войны телестанций в США после войны уцелели только шесть. Однако и их объем вещания сократился с 15 до 4 часов в неделю.</a:t>
            </a:r>
          </a:p>
          <a:p>
            <a:pPr marL="0" indent="0">
              <a:buNone/>
            </a:pPr>
            <a:r>
              <a:rPr lang="ru-RU" dirty="0" smtClean="0"/>
              <a:t>Во время войны заводы, выпускавшие телевизоры, переключились на производство военной продукции.</a:t>
            </a:r>
          </a:p>
          <a:p>
            <a:pPr marL="0" indent="0">
              <a:buNone/>
            </a:pPr>
            <a:r>
              <a:rPr lang="ru-RU" dirty="0" smtClean="0"/>
              <a:t>Тем не менее, после войны практически сразу же наметился рост производства телевизоров. </a:t>
            </a:r>
          </a:p>
          <a:p>
            <a:pPr marL="0" indent="0">
              <a:buNone/>
            </a:pPr>
            <a:r>
              <a:rPr lang="ru-RU" dirty="0" smtClean="0"/>
              <a:t>10 тысяч телевизоров в 1946, 17,5 тысяч в 1947, и уже 3,8 миллионов – в 1950.</a:t>
            </a:r>
            <a:endParaRPr lang="ru-RU" dirty="0"/>
          </a:p>
        </p:txBody>
      </p:sp>
    </p:spTree>
    <p:extLst>
      <p:ext uri="{BB962C8B-B14F-4D97-AF65-F5344CB8AC3E}">
        <p14:creationId xmlns:p14="http://schemas.microsoft.com/office/powerpoint/2010/main" val="1387502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pic>
        <p:nvPicPr>
          <p:cNvPr id="4" name="Содержимое 3"/>
          <p:cNvPicPr>
            <a:picLocks noGrp="1" noChangeAspect="1"/>
          </p:cNvPicPr>
          <p:nvPr>
            <p:ph idx="1"/>
          </p:nvPr>
        </p:nvPicPr>
        <p:blipFill>
          <a:blip r:embed="rId2"/>
          <a:srcRect l="-23823" r="-23823"/>
          <a:stretch>
            <a:fillRect/>
          </a:stretch>
        </p:blipFill>
        <p:spPr>
          <a:xfrm>
            <a:off x="457200" y="1937107"/>
            <a:ext cx="8229600" cy="4525963"/>
          </a:xfrm>
        </p:spPr>
      </p:pic>
    </p:spTree>
    <p:extLst>
      <p:ext uri="{BB962C8B-B14F-4D97-AF65-F5344CB8AC3E}">
        <p14:creationId xmlns:p14="http://schemas.microsoft.com/office/powerpoint/2010/main" val="4187430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pic>
        <p:nvPicPr>
          <p:cNvPr id="4" name="Содержимое 3"/>
          <p:cNvPicPr>
            <a:picLocks noGrp="1" noChangeAspect="1"/>
          </p:cNvPicPr>
          <p:nvPr>
            <p:ph idx="1"/>
          </p:nvPr>
        </p:nvPicPr>
        <p:blipFill>
          <a:blip r:embed="rId2"/>
          <a:srcRect l="-18368" r="-18368"/>
          <a:stretch>
            <a:fillRect/>
          </a:stretch>
        </p:blipFill>
        <p:spPr/>
      </p:pic>
    </p:spTree>
    <p:extLst>
      <p:ext uri="{BB962C8B-B14F-4D97-AF65-F5344CB8AC3E}">
        <p14:creationId xmlns:p14="http://schemas.microsoft.com/office/powerpoint/2010/main" val="19880238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pic>
        <p:nvPicPr>
          <p:cNvPr id="4" name="Содержимое 3"/>
          <p:cNvPicPr>
            <a:picLocks noGrp="1" noChangeAspect="1"/>
          </p:cNvPicPr>
          <p:nvPr>
            <p:ph idx="1"/>
          </p:nvPr>
        </p:nvPicPr>
        <p:blipFill>
          <a:blip r:embed="rId2"/>
          <a:srcRect l="-18368" r="-18368"/>
          <a:stretch>
            <a:fillRect/>
          </a:stretch>
        </p:blipFill>
        <p:spPr/>
      </p:pic>
    </p:spTree>
    <p:extLst>
      <p:ext uri="{BB962C8B-B14F-4D97-AF65-F5344CB8AC3E}">
        <p14:creationId xmlns:p14="http://schemas.microsoft.com/office/powerpoint/2010/main" val="12185698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marL="0" indent="0">
              <a:buNone/>
            </a:pPr>
            <a:r>
              <a:rPr lang="ru-RU" b="1" dirty="0" smtClean="0"/>
              <a:t>Эра телевидения </a:t>
            </a:r>
            <a:r>
              <a:rPr lang="ru-RU" dirty="0" smtClean="0"/>
              <a:t>в США началась в 1952 году, когда были сняты ограничения на выдачу лицензий,  и доходы телевидения, получаемые от рекламы, превысили доходы радиовещания. Но только с 1963 года большинство американцев стало называть телевидение главным средством массовой информации о событиях в стране и за рубежом. </a:t>
            </a:r>
          </a:p>
          <a:p>
            <a:pPr marL="0" indent="0">
              <a:buNone/>
            </a:pPr>
            <a:endParaRPr lang="ru-RU" dirty="0"/>
          </a:p>
        </p:txBody>
      </p:sp>
    </p:spTree>
    <p:extLst>
      <p:ext uri="{BB962C8B-B14F-4D97-AF65-F5344CB8AC3E}">
        <p14:creationId xmlns:p14="http://schemas.microsoft.com/office/powerpoint/2010/main" val="3443974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marL="0" indent="0">
              <a:buNone/>
            </a:pPr>
            <a:r>
              <a:rPr lang="ru-RU" dirty="0" smtClean="0"/>
              <a:t>По мере упрочения позиций телевидения произошло и размежевание его функций с радиовещанием. Радио передало телевидению часть своего репертуара (в частности, мыльные оперы) и превратилось, в основном, в средство передачи оперативной информации, а также музыки. Появление в 1948 году транзисторных приемников сделало радио мобильным.</a:t>
            </a:r>
            <a:endParaRPr lang="ru-RU" dirty="0"/>
          </a:p>
        </p:txBody>
      </p:sp>
    </p:spTree>
    <p:extLst>
      <p:ext uri="{BB962C8B-B14F-4D97-AF65-F5344CB8AC3E}">
        <p14:creationId xmlns:p14="http://schemas.microsoft.com/office/powerpoint/2010/main" val="19165520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7500" lnSpcReduction="20000"/>
          </a:bodyPr>
          <a:lstStyle/>
          <a:p>
            <a:pPr marL="0" indent="0">
              <a:buNone/>
            </a:pPr>
            <a:r>
              <a:rPr lang="ru-RU" dirty="0" smtClean="0"/>
              <a:t>С распространением телевидения в крупных городах стали закрываться газеты, однако они, наоборот, стали появляться в пригородах крупных городов и в небольших городках. Заметным было и влияние развития телевидения на кино. С 1950 до 1955 посещаемость кинотеатров в США упала в 5 раз, что привело к кризису ведущих киностудий Голливуда. В качестве спасительного средства было внедрение стереозвука. Но настоящее спасение пришло от самого телевидения, которое стало заказывать киностудиям создание фильмов (прежде всего, сериалов), а также оплачивало прокат боевиков. Так, в начале 60-х право на прокат «Унесенных ветром» обошлось телекомпании </a:t>
            </a:r>
            <a:r>
              <a:rPr lang="en-US" dirty="0" smtClean="0"/>
              <a:t>CBS </a:t>
            </a:r>
            <a:r>
              <a:rPr lang="ru-RU" dirty="0" smtClean="0"/>
              <a:t>в 30 млн. долларов</a:t>
            </a:r>
            <a:endParaRPr lang="ru-RU" dirty="0"/>
          </a:p>
        </p:txBody>
      </p:sp>
    </p:spTree>
    <p:extLst>
      <p:ext uri="{BB962C8B-B14F-4D97-AF65-F5344CB8AC3E}">
        <p14:creationId xmlns:p14="http://schemas.microsoft.com/office/powerpoint/2010/main" val="31510831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10000"/>
          </a:bodyPr>
          <a:lstStyle/>
          <a:p>
            <a:pPr marL="0" indent="0">
              <a:buNone/>
            </a:pPr>
            <a:r>
              <a:rPr lang="ru-RU" dirty="0" smtClean="0"/>
              <a:t>Важным событием в развитии телевидения стал переход на цветное телевещание. Вклад в разработку цветного ТВ внесли О. </a:t>
            </a:r>
            <a:r>
              <a:rPr lang="ru-RU" dirty="0" err="1" smtClean="0"/>
              <a:t>Адамян</a:t>
            </a:r>
            <a:r>
              <a:rPr lang="ru-RU" dirty="0" smtClean="0"/>
              <a:t> (СССР), Дж. Берд (Англия) и П. </a:t>
            </a:r>
            <a:r>
              <a:rPr lang="ru-RU" dirty="0" err="1" smtClean="0"/>
              <a:t>Голдмарк</a:t>
            </a:r>
            <a:r>
              <a:rPr lang="ru-RU" dirty="0" smtClean="0"/>
              <a:t> (США).</a:t>
            </a:r>
          </a:p>
          <a:p>
            <a:pPr marL="0" indent="0">
              <a:buNone/>
            </a:pPr>
            <a:r>
              <a:rPr lang="ru-RU" dirty="0" smtClean="0"/>
              <a:t>Так, еще в 1925 году </a:t>
            </a:r>
            <a:r>
              <a:rPr lang="ru-RU" dirty="0" err="1" smtClean="0"/>
              <a:t>О.Адамян</a:t>
            </a:r>
            <a:r>
              <a:rPr lang="ru-RU" dirty="0" smtClean="0"/>
              <a:t> предложил проект трехцветного ТВ, однако его недостатком была полная несовместимость с черно-белым ТВ.</a:t>
            </a:r>
          </a:p>
          <a:p>
            <a:pPr marL="0" indent="0">
              <a:buNone/>
            </a:pPr>
            <a:r>
              <a:rPr lang="ru-RU" dirty="0" smtClean="0"/>
              <a:t>В США разрешение на трансляцию цветного ТВ было выдано в 1953 году.</a:t>
            </a:r>
          </a:p>
          <a:p>
            <a:pPr marL="0" indent="0">
              <a:buNone/>
            </a:pPr>
            <a:endParaRPr lang="ru-RU" dirty="0"/>
          </a:p>
        </p:txBody>
      </p:sp>
    </p:spTree>
    <p:extLst>
      <p:ext uri="{BB962C8B-B14F-4D97-AF65-F5344CB8AC3E}">
        <p14:creationId xmlns:p14="http://schemas.microsoft.com/office/powerpoint/2010/main" val="32959714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a:xfrm>
            <a:off x="396861" y="1600200"/>
            <a:ext cx="8229600" cy="4525963"/>
          </a:xfrm>
        </p:spPr>
        <p:txBody>
          <a:bodyPr/>
          <a:lstStyle/>
          <a:p>
            <a:pPr marL="0" indent="0">
              <a:buNone/>
            </a:pPr>
            <a:r>
              <a:rPr lang="ru-RU" dirty="0" smtClean="0"/>
              <a:t>Первую </a:t>
            </a:r>
            <a:r>
              <a:rPr lang="ru-RU" b="1" dirty="0" smtClean="0"/>
              <a:t>кабельную систему </a:t>
            </a:r>
            <a:r>
              <a:rPr lang="ru-RU" dirty="0" smtClean="0"/>
              <a:t>в США проложил в 1950 году торговец телевизорами из Пенсильвании, недовольный качеством вещания.  К 70-м годам пропускная способность одного кабеля возросла до 12-17 каналов.</a:t>
            </a:r>
          </a:p>
          <a:p>
            <a:pPr marL="0" indent="0">
              <a:buNone/>
            </a:pPr>
            <a:endParaRPr lang="ru-RU" dirty="0"/>
          </a:p>
        </p:txBody>
      </p:sp>
    </p:spTree>
    <p:extLst>
      <p:ext uri="{BB962C8B-B14F-4D97-AF65-F5344CB8AC3E}">
        <p14:creationId xmlns:p14="http://schemas.microsoft.com/office/powerpoint/2010/main" val="12460458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Искусство телевидения</a:t>
            </a:r>
            <a:endParaRPr lang="ru-RU" dirty="0"/>
          </a:p>
        </p:txBody>
      </p:sp>
      <p:sp>
        <p:nvSpPr>
          <p:cNvPr id="3" name="Содержимое 2"/>
          <p:cNvSpPr>
            <a:spLocks noGrp="1"/>
          </p:cNvSpPr>
          <p:nvPr>
            <p:ph idx="1"/>
          </p:nvPr>
        </p:nvSpPr>
        <p:spPr/>
        <p:txBody>
          <a:bodyPr>
            <a:normAutofit fontScale="47500" lnSpcReduction="20000"/>
          </a:bodyPr>
          <a:lstStyle/>
          <a:p>
            <a:r>
              <a:rPr lang="ru-RU" dirty="0"/>
              <a:t>В 50-60-х годах радио было вытеснено телевидением. Первоначально считалось, что телевидение, в качестве средства массовой коммуникации, мало чем отличается от кино. Однако, хотя телевидение было жадным потребителем кинофильмов, оно требовало их в совершенно иных формах, нежели кинотеатры. </a:t>
            </a:r>
          </a:p>
          <a:p>
            <a:r>
              <a:rPr lang="ru-RU" dirty="0"/>
              <a:t>Различие между кино и телевидением как формами искусства вытекает из физических и финансовых условий управления производством, распространением и демонстрацией продукции. Изначальное различие заключается в камерах и их функционировании в производстве. Кинокамера обеспечивает запись на пленку в виде двухмерного изображения, которое, будучи затем отредактировано, может впоследствии проектироваться на экран. Телекамера же обеспечивает непосредственную передачу двухмерного изображения, которое остается незаписанным и проходит вместе с передаваемым событием, подобно отражению в зеркале (хотя, разумеется, при использовании дополнительного оборудования </a:t>
            </a:r>
            <a:r>
              <a:rPr lang="ru-RU" dirty="0" err="1"/>
              <a:t>телеизображение</a:t>
            </a:r>
            <a:r>
              <a:rPr lang="ru-RU" dirty="0"/>
              <a:t> может быть записано на кино или видеопленку. Кинокамера ассоциируется с длительным процессом фотографирования, разрезания, монтажа и дублирования – четким отработанным процессом отбора и сборки, который растягивается на несколько месяцев. И хотя </a:t>
            </a:r>
            <a:r>
              <a:rPr lang="ru-RU" dirty="0" err="1"/>
              <a:t>телеизображения</a:t>
            </a:r>
            <a:r>
              <a:rPr lang="ru-RU" dirty="0"/>
              <a:t> также могут быть записаны и сохранены посредством видеозаписи, существенной чертой телевидения является немедленная трансмиссия аудитории событий, которые происходят в настоящий момент – политических и социальных событий, новостей, комментариев, дискуссий.</a:t>
            </a:r>
          </a:p>
          <a:p>
            <a:pPr marL="0" indent="0">
              <a:buNone/>
            </a:pPr>
            <a:endParaRPr lang="ru-RU" dirty="0"/>
          </a:p>
        </p:txBody>
      </p:sp>
    </p:spTree>
    <p:extLst>
      <p:ext uri="{BB962C8B-B14F-4D97-AF65-F5344CB8AC3E}">
        <p14:creationId xmlns:p14="http://schemas.microsoft.com/office/powerpoint/2010/main" val="10500256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47500" lnSpcReduction="20000"/>
          </a:bodyPr>
          <a:lstStyle/>
          <a:p>
            <a:r>
              <a:rPr lang="ru-RU" dirty="0"/>
              <a:t>В основе телеискусства лежит контролирование этого непосредственного потока изображений. Они, разумеется, могут подвергаться предварительному отбору, поскольку камеры располагаются в специально подобранных точках; после чего редактор может выбирать среди тех изображений, которые ему передаются этими камерами. Редактору приходится использовать все свое мастерство, чтобы обеспечить непосредственную эффективную передачу потока изображений, которые поступают к нему с многочисленных камер. В кинофильме та же цель достигается путем совершенно иного процесса эпизодической записи действия, что создает последовательность образов, которые затем соединяются при монтаже и дублировании.</a:t>
            </a:r>
          </a:p>
          <a:p>
            <a:r>
              <a:rPr lang="ru-RU" dirty="0"/>
              <a:t>Те, кто первыми боролись за практическую эстетику телевидения, стремились рассматривать данное средство массовой коммуникации, с одной стороны, как некую разновидность «визуального радио», а с другой – как бедную родственницу художественного кино.</a:t>
            </a:r>
          </a:p>
          <a:p>
            <a:r>
              <a:rPr lang="ru-RU" dirty="0"/>
              <a:t>Отчасти это объяснялось тем, что первые профессионалы телевидения пришли либо из радиовещания, либо из кинопроизводства. Сценаристы, редакторы, дикторы с радио стремились сперва свести телевизионное изображение к «говорящей голове» с добавлением достаточно случайных картинок, клипов, или вставок из других вещательных станций. Это было в особенности присуще телевидению тех стран, где данное средство массовой коммуникации не получало надлежащей финансовой поддержки (как, например, во Франции), и редакторы не могли обеспечить дорогостоящую зрелищность. С другой стороны, сотрудники, пришедшие на телевидение из кинопроизводства, были подавлены той скоростью, с которой они должны были подготавливать и выпускать свои телепередачи.</a:t>
            </a:r>
          </a:p>
          <a:p>
            <a:pPr marL="0" indent="0">
              <a:buNone/>
            </a:pPr>
            <a:endParaRPr lang="ru-RU" dirty="0"/>
          </a:p>
        </p:txBody>
      </p:sp>
    </p:spTree>
    <p:extLst>
      <p:ext uri="{BB962C8B-B14F-4D97-AF65-F5344CB8AC3E}">
        <p14:creationId xmlns:p14="http://schemas.microsoft.com/office/powerpoint/2010/main" val="3227573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47500" lnSpcReduction="20000"/>
          </a:bodyPr>
          <a:lstStyle/>
          <a:p>
            <a:r>
              <a:rPr lang="ru-RU" dirty="0" smtClean="0"/>
              <a:t>Телевидение </a:t>
            </a:r>
            <a:r>
              <a:rPr lang="ru-RU" dirty="0"/>
              <a:t>отличается от кино и в том, что касается его взаимоотношений с аудиторией. Кинофильм – это событие, которое предназначено для показа в кинозале, и зрители собираются специально для его просмотра. В отличие от кино, телевидение больше похоже на домашний кинотеатр. Отношение человека, сидящего, вполне возможно, в одиночестве на протяжении многих часов  перед сравнительно небольшим экраном в привычной обстановке собственной гостиной, сильно отличается от отношения человека, специально присоединившегося к аудитории кинофильма. В первом случае напряжение не столь велико, а концентрация внимания не столь сильная</a:t>
            </a:r>
            <a:r>
              <a:rPr lang="ru-RU" dirty="0" smtClean="0"/>
              <a:t>. Если </a:t>
            </a:r>
            <a:r>
              <a:rPr lang="ru-RU" dirty="0"/>
              <a:t>в кинотеатре человек практически полностью захвачен хорошим фильмом, </a:t>
            </a:r>
            <a:r>
              <a:rPr lang="ru-RU" dirty="0" smtClean="0"/>
              <a:t>словно растворяясь </a:t>
            </a:r>
            <a:r>
              <a:rPr lang="ru-RU" dirty="0"/>
              <a:t>в нем, то телевизор просто смотрят. Внимание телеаудитории приковано не столько к какой-то конкретной теме, сколько к  потоку тем.  </a:t>
            </a:r>
          </a:p>
          <a:p>
            <a:r>
              <a:rPr lang="ru-RU" dirty="0"/>
              <a:t>Телевидение скорее похоже на говорящий журнал с картинками, который доступен практически в любое время суток, предлагая, параллельно с развлечениями вполне удобоваримую информацию, в диапазоне от обычных новостей до серьезных дискуссий.</a:t>
            </a:r>
          </a:p>
          <a:p>
            <a:r>
              <a:rPr lang="ru-RU" dirty="0"/>
              <a:t>Кроме того, телевидение отличается от кино и в отношении визуального воздействия. В кинотеатре высокохудожественное изображение занимает центральную часть поля зрения при затемненной остальной части зала, тогда как обычный телеэкран  не требует затемненного помещения, располагаясь, например, в гостиной. </a:t>
            </a:r>
          </a:p>
          <a:p>
            <a:pPr marL="0" indent="0">
              <a:buNone/>
            </a:pPr>
            <a:endParaRPr lang="ru-RU" dirty="0"/>
          </a:p>
        </p:txBody>
      </p:sp>
    </p:spTree>
    <p:extLst>
      <p:ext uri="{BB962C8B-B14F-4D97-AF65-F5344CB8AC3E}">
        <p14:creationId xmlns:p14="http://schemas.microsoft.com/office/powerpoint/2010/main" val="1916166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Текст культуры и его смыслы</a:t>
            </a:r>
            <a:endParaRPr lang="ru-RU" dirty="0"/>
          </a:p>
        </p:txBody>
      </p:sp>
      <p:sp>
        <p:nvSpPr>
          <p:cNvPr id="3" name="Содержимое 2"/>
          <p:cNvSpPr>
            <a:spLocks noGrp="1"/>
          </p:cNvSpPr>
          <p:nvPr>
            <p:ph idx="1"/>
          </p:nvPr>
        </p:nvSpPr>
        <p:spPr/>
        <p:txBody>
          <a:bodyPr>
            <a:normAutofit fontScale="40000" lnSpcReduction="20000"/>
          </a:bodyPr>
          <a:lstStyle/>
          <a:p>
            <a:r>
              <a:rPr lang="ru-RU" u="sng" dirty="0" smtClean="0"/>
              <a:t>Термин </a:t>
            </a:r>
            <a:r>
              <a:rPr lang="ru-RU" u="sng" dirty="0"/>
              <a:t>«текст»</a:t>
            </a:r>
            <a:r>
              <a:rPr lang="ru-RU" dirty="0"/>
              <a:t> использовался в двух основных смыслах, первый из которых в основном соотносится с самим сообщением – печатный документ, фильм, телепрограмма, музыкальный текст. Второе употребление, предложенное Фиском, это сохранить термин текст за важным результатом столкновения между содержанием и читателем. Например, телепрограмма становится текстом в момент прочтения, т.е. тогда, когда ее взаимодействие с одной из ее многочисленных аудиторий активизирует некоторые из тех смыслов/удовольствий, которые она способна вызвать». Из данного определения следует, что одна и та же телепрограмма может производить много различных текстов в смысле сопутствующих значений. </a:t>
            </a:r>
            <a:r>
              <a:rPr lang="ru-RU" dirty="0" smtClean="0"/>
              <a:t>Фиск </a:t>
            </a:r>
            <a:r>
              <a:rPr lang="ru-RU" dirty="0"/>
              <a:t>отмечает, что «программа производится индустрией, а текст – своими читателями». Здесь важно и то, что термин производство применяется в отношении деятельности как массовых коммуникаторов, так и аудиторий.</a:t>
            </a:r>
          </a:p>
          <a:p>
            <a:r>
              <a:rPr lang="ru-RU" dirty="0"/>
              <a:t>Это является центральным моментом той теории, которая рассматривает содержание медиа в большей мере с точки зрения его восприятия, нежели его производства или внутреннего смысла. Другими существенными элементами данной теории являются подчеркивание того, что </a:t>
            </a:r>
            <a:r>
              <a:rPr lang="ru-RU" u="sng" dirty="0"/>
              <a:t>медиа-текст</a:t>
            </a:r>
            <a:r>
              <a:rPr lang="ru-RU" dirty="0"/>
              <a:t> (в первом смысле</a:t>
            </a:r>
            <a:r>
              <a:rPr lang="ru-RU" u="sng" dirty="0"/>
              <a:t>) имеет множество альтернативных потенциальных значений</a:t>
            </a:r>
            <a:r>
              <a:rPr lang="ru-RU" dirty="0"/>
              <a:t> (смыслов), являющихся результатом различных прочтений. Таким образом, содержание медиа в принципе </a:t>
            </a:r>
            <a:r>
              <a:rPr lang="ru-RU" dirty="0" err="1"/>
              <a:t>полисемично</a:t>
            </a:r>
            <a:r>
              <a:rPr lang="ru-RU" dirty="0"/>
              <a:t>, оно обладает множественным потенциалом смыслов для своих читателей. </a:t>
            </a:r>
            <a:r>
              <a:rPr lang="ru-RU" dirty="0" smtClean="0"/>
              <a:t>Фиск </a:t>
            </a:r>
            <a:r>
              <a:rPr lang="ru-RU" dirty="0"/>
              <a:t>подчеркивает, что полисемия является неотъемлемой чертой настоящей массовой медиа культуры, поскольку, чем больше потенциальных смыслов, тем больше вероятность воздействия на различные аудитории и различные социальные категории.</a:t>
            </a:r>
          </a:p>
          <a:p>
            <a:r>
              <a:rPr lang="ru-RU" dirty="0"/>
              <a:t>Множественность текстуального смысла имеет и дополнительное измерение, тексты конституируются посредством различных языков и систем значимостей. Таковые включают в себя коды одежды, внешнего вида, классовой принадлежности, рода занятий, религии, этничности, социальных кругов и т.п. </a:t>
            </a:r>
          </a:p>
          <a:p>
            <a:pPr marL="0" indent="0">
              <a:buNone/>
            </a:pPr>
            <a:endParaRPr lang="ru-RU" dirty="0"/>
          </a:p>
        </p:txBody>
      </p:sp>
    </p:spTree>
    <p:extLst>
      <p:ext uri="{BB962C8B-B14F-4D97-AF65-F5344CB8AC3E}">
        <p14:creationId xmlns:p14="http://schemas.microsoft.com/office/powerpoint/2010/main" val="21259222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rmAutofit fontScale="90000"/>
          </a:bodyPr>
          <a:lstStyle/>
          <a:p>
            <a:r>
              <a:rPr lang="ru-RU" dirty="0" smtClean="0"/>
              <a:t>Дифференциальное кодирование</a:t>
            </a:r>
            <a:endParaRPr lang="ru-RU" dirty="0"/>
          </a:p>
        </p:txBody>
      </p:sp>
      <p:sp>
        <p:nvSpPr>
          <p:cNvPr id="3" name="Содержимое 2"/>
          <p:cNvSpPr>
            <a:spLocks noGrp="1"/>
          </p:cNvSpPr>
          <p:nvPr>
            <p:ph idx="1"/>
          </p:nvPr>
        </p:nvSpPr>
        <p:spPr/>
        <p:txBody>
          <a:bodyPr>
            <a:normAutofit fontScale="40000" lnSpcReduction="20000"/>
          </a:bodyPr>
          <a:lstStyle/>
          <a:p>
            <a:r>
              <a:rPr lang="ru-RU" dirty="0"/>
              <a:t>Несмотря на свой полисемический характер, </a:t>
            </a:r>
            <a:r>
              <a:rPr lang="ru-RU" u="sng" dirty="0"/>
              <a:t>дискурсы отдельных примеров содержания медиа часто склонны контролировать, направлять получение смысла</a:t>
            </a:r>
            <a:r>
              <a:rPr lang="ru-RU" dirty="0"/>
              <a:t>, что, в свою очередь вызывает сопротивление читателя. Речь идет о предложенной </a:t>
            </a:r>
            <a:r>
              <a:rPr lang="ru-RU" dirty="0" err="1"/>
              <a:t>С.Холлом</a:t>
            </a:r>
            <a:r>
              <a:rPr lang="ru-RU" dirty="0"/>
              <a:t> модели кодирования/декодирования, согласно которой обычно имеет место </a:t>
            </a:r>
            <a:r>
              <a:rPr lang="ru-RU" u="sng" dirty="0"/>
              <a:t>«предпочтительное прочтение</a:t>
            </a:r>
            <a:r>
              <a:rPr lang="ru-RU" dirty="0"/>
              <a:t>», закодированное в тексте – тот смысл, который создатель сообщения желает видеть полученным. В целом, именно «предпочтительные прочтения» выявляются при анализе публичного содержания – буквальное или поверхностное значение плюс идеология. </a:t>
            </a:r>
            <a:r>
              <a:rPr lang="ru-RU" dirty="0" smtClean="0"/>
              <a:t>Фиск </a:t>
            </a:r>
            <a:r>
              <a:rPr lang="ru-RU" dirty="0"/>
              <a:t>указывает, что текст понимаемый как результат чтения, не связан никакими ограничениями, которые налагаются на производство между программами или между категориями содержания. Читатель медиа текстов может легко комбинировать, например, смысл программы со смыслами включенной в нее рекламы, или же с теми программами, которые окружают данную программу.</a:t>
            </a:r>
          </a:p>
          <a:p>
            <a:r>
              <a:rPr lang="ru-RU" dirty="0"/>
              <a:t>Это является одним из аспектов </a:t>
            </a:r>
            <a:r>
              <a:rPr lang="ru-RU" u="sng" dirty="0" err="1"/>
              <a:t>интертекстуальности</a:t>
            </a:r>
            <a:r>
              <a:rPr lang="ru-RU" u="sng" dirty="0"/>
              <a:t> </a:t>
            </a:r>
            <a:r>
              <a:rPr lang="ru-RU" u="sng" dirty="0" smtClean="0"/>
              <a:t>медиа</a:t>
            </a:r>
            <a:r>
              <a:rPr lang="ru-RU" dirty="0" smtClean="0"/>
              <a:t>, </a:t>
            </a:r>
            <a:r>
              <a:rPr lang="ru-RU" dirty="0"/>
              <a:t>и применяется также для преодоления границ между медиа (такими, как фильм, книга, радио). </a:t>
            </a:r>
            <a:r>
              <a:rPr lang="ru-RU" dirty="0" err="1"/>
              <a:t>Интертекстуальность</a:t>
            </a:r>
            <a:r>
              <a:rPr lang="ru-RU" dirty="0"/>
              <a:t>, таким образом, это не только то, что сопровождает читателя, но также черта, характерная для самих медиа, которые являются кросс-</a:t>
            </a:r>
            <a:r>
              <a:rPr lang="ru-RU" dirty="0" err="1"/>
              <a:t>референциальными</a:t>
            </a:r>
            <a:r>
              <a:rPr lang="ru-RU" dirty="0"/>
              <a:t> от одного посредника к другому, и одно и то же сообщение, история или тип повествования может быть обнаружен в самых разных формах и жанрах медиа. Телевидение, согласно </a:t>
            </a:r>
            <a:r>
              <a:rPr lang="ru-RU" dirty="0" smtClean="0"/>
              <a:t>Фиск, </a:t>
            </a:r>
            <a:r>
              <a:rPr lang="ru-RU" dirty="0"/>
              <a:t>обеспечивает «третий уровень </a:t>
            </a:r>
            <a:r>
              <a:rPr lang="ru-RU" dirty="0" err="1"/>
              <a:t>интертекстуальности</a:t>
            </a:r>
            <a:r>
              <a:rPr lang="ru-RU" dirty="0"/>
              <a:t>», соотносясь с теми текстами, которые зрители сами создают и воспроизводят в беседах или письменных текстах о медиа-пользовании. Этнографические исследования, проводимые в аудиториях медиа выявляют эти тексты третьего уровня при анализе рассказов о том, как переживаются медиа.</a:t>
            </a:r>
          </a:p>
          <a:p>
            <a:r>
              <a:rPr lang="ru-RU" u="sng" dirty="0"/>
              <a:t>Коды </a:t>
            </a:r>
            <a:r>
              <a:rPr lang="ru-RU" dirty="0"/>
              <a:t>- это системы значений, чьи правила и конвенции разделяются членами некоторой культуры или того, что называется «</a:t>
            </a:r>
            <a:r>
              <a:rPr lang="ru-RU" dirty="0" err="1"/>
              <a:t>интерпретативным</a:t>
            </a:r>
            <a:r>
              <a:rPr lang="ru-RU" dirty="0"/>
              <a:t> сообществом»</a:t>
            </a:r>
            <a:r>
              <a:rPr lang="ru-RU" dirty="0" smtClean="0"/>
              <a:t>. Коды </a:t>
            </a:r>
            <a:r>
              <a:rPr lang="ru-RU" dirty="0"/>
              <a:t>помогают обеспечивать связи между создателями медиа продукции и аудиторией, поскольку закладывают основу интерпретации. Мы осмысливаем мир, привлекая для этого наше понимание коммуникативных кодов и конвенций. </a:t>
            </a:r>
          </a:p>
        </p:txBody>
      </p:sp>
    </p:spTree>
    <p:extLst>
      <p:ext uri="{BB962C8B-B14F-4D97-AF65-F5344CB8AC3E}">
        <p14:creationId xmlns:p14="http://schemas.microsoft.com/office/powerpoint/2010/main" val="28164418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Открытие и закрытые тексты</a:t>
            </a:r>
            <a:endParaRPr lang="ru-RU" dirty="0"/>
          </a:p>
        </p:txBody>
      </p:sp>
      <p:sp>
        <p:nvSpPr>
          <p:cNvPr id="3" name="Содержимое 2"/>
          <p:cNvSpPr>
            <a:spLocks noGrp="1"/>
          </p:cNvSpPr>
          <p:nvPr>
            <p:ph idx="1"/>
          </p:nvPr>
        </p:nvSpPr>
        <p:spPr/>
        <p:txBody>
          <a:bodyPr>
            <a:normAutofit fontScale="47500" lnSpcReduction="20000"/>
          </a:bodyPr>
          <a:lstStyle/>
          <a:p>
            <a:r>
              <a:rPr lang="ru-RU" dirty="0"/>
              <a:t>В некоторых дискуссиях относительно содержания таковое может рассматриваться как более или менее открытое или закрытое в своем значении. Согласно Эко, </a:t>
            </a:r>
            <a:r>
              <a:rPr lang="ru-RU" u="sng" dirty="0"/>
              <a:t>открытым текстом</a:t>
            </a:r>
            <a:r>
              <a:rPr lang="ru-RU" dirty="0"/>
              <a:t> является такой, чей дискурс не стремится принудить читателя к одному единственному смыслу или интерпретации. Различные виды текстов медиа </a:t>
            </a:r>
            <a:r>
              <a:rPr lang="ru-RU" u="sng" dirty="0"/>
              <a:t>могут различаться по степени своей открытости</a:t>
            </a:r>
            <a:r>
              <a:rPr lang="ru-RU" dirty="0"/>
              <a:t>. Например, новостные сообщения стремятся к тому, чтобы не быть открытыми и приводить к единообразной информационной цели, тогда как сериалы и мыльные оперы часто недостаточно артикулированы и подвержены разнообразным прочтениям. Эта дифференциация необязательно пролегает между жанрами, внутри жанров также может существовать большая вариативность по степени открытости. (например, разнообразие форм коммерческой рекламы – от игровых и амбивалентных форм до одномерной «покупайте» или простого сообщения о продукте). </a:t>
            </a:r>
          </a:p>
          <a:p>
            <a:r>
              <a:rPr lang="ru-RU" u="sng" dirty="0"/>
              <a:t>Различие между открытыми и закрытыми текстами имеет потенциальную идеологическую значимость</a:t>
            </a:r>
            <a:r>
              <a:rPr lang="ru-RU" dirty="0"/>
              <a:t> Например, более открытое описание терроризма приводит  к возникновению альтернативных точек зрения, тогда как закрытое описание имеет тенденцию к усилению доминирующей точки зрения. Проводится также различие между плотной и расплывчатой линией повествования, и это также усиливает тенденцию замкнутого против открытого. Например, </a:t>
            </a:r>
            <a:r>
              <a:rPr lang="ru-RU" dirty="0" err="1"/>
              <a:t>Шлезингер</a:t>
            </a:r>
            <a:r>
              <a:rPr lang="ru-RU" dirty="0"/>
              <a:t> и др. говорят о том, что ТВ новости в основном являются закрытыми и плотными, тогда как документальный и художественный фильм более варьируемы. В случае художественного фильма, чем шире ожидаемая аудитория, тем более закрытым и плотным будет репрезентация терроризма, тем самым она будет сосредоточена на официальной картине действительности, которая подается в новостях. </a:t>
            </a:r>
          </a:p>
          <a:p>
            <a:pPr marL="0" indent="0">
              <a:buNone/>
            </a:pPr>
            <a:endParaRPr lang="ru-RU" dirty="0"/>
          </a:p>
        </p:txBody>
      </p:sp>
    </p:spTree>
    <p:extLst>
      <p:ext uri="{BB962C8B-B14F-4D97-AF65-F5344CB8AC3E}">
        <p14:creationId xmlns:p14="http://schemas.microsoft.com/office/powerpoint/2010/main" val="4028543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Реализм</a:t>
            </a:r>
            <a:endParaRPr lang="ru-RU" dirty="0"/>
          </a:p>
        </p:txBody>
      </p:sp>
      <p:sp>
        <p:nvSpPr>
          <p:cNvPr id="3" name="Содержимое 2"/>
          <p:cNvSpPr>
            <a:spLocks noGrp="1"/>
          </p:cNvSpPr>
          <p:nvPr>
            <p:ph idx="1"/>
          </p:nvPr>
        </p:nvSpPr>
        <p:spPr/>
        <p:txBody>
          <a:bodyPr>
            <a:normAutofit fontScale="55000" lnSpcReduction="20000"/>
          </a:bodyPr>
          <a:lstStyle/>
          <a:p>
            <a:r>
              <a:rPr lang="ru-RU" dirty="0"/>
              <a:t>Повествование часто зависит от представлений (изначальных посылок) о реализме и </a:t>
            </a:r>
            <a:r>
              <a:rPr lang="ru-RU" u="sng" dirty="0"/>
              <a:t>помогает усилить чувство реальности, используя логику, нормальность и предсказуемость человеческого поведения</a:t>
            </a:r>
            <a:r>
              <a:rPr lang="ru-RU" dirty="0"/>
              <a:t>. </a:t>
            </a:r>
          </a:p>
          <a:p>
            <a:r>
              <a:rPr lang="ru-RU" dirty="0"/>
              <a:t>Существует также </a:t>
            </a:r>
            <a:r>
              <a:rPr lang="ru-RU" u="sng" dirty="0"/>
              <a:t>особая техника письма и съемки,</a:t>
            </a:r>
            <a:r>
              <a:rPr lang="ru-RU" dirty="0"/>
              <a:t> которая подчеркивает реализм. В первом случае это точные, документальные описания и конкретное, логическое и последовательное рассказывание истории. В фильме – помимо репрезентации реальных мест, непрерывный поток действия служит созданию иллюзии реальности. Существуют также классические стилистические приемы, одним из которых является попеременное переключение камеры при съемке диалога на собеседников. Это создает у зрителя иллюзию вовлеченности в происходящий разговор.</a:t>
            </a:r>
          </a:p>
          <a:p>
            <a:r>
              <a:rPr lang="ru-RU" dirty="0"/>
              <a:t>Кино и телевидение также могут использовать в художественных фильмах документальный способ или стиль. Согласно </a:t>
            </a:r>
            <a:r>
              <a:rPr lang="ru-RU" dirty="0" smtClean="0"/>
              <a:t>Фиску, </a:t>
            </a:r>
            <a:r>
              <a:rPr lang="ru-RU" dirty="0"/>
              <a:t>медиа реализм приводит к реакционности, поскольку стремится натурализовать статус </a:t>
            </a:r>
            <a:r>
              <a:rPr lang="ru-RU" dirty="0" err="1"/>
              <a:t>кво</a:t>
            </a:r>
            <a:r>
              <a:rPr lang="ru-RU" dirty="0"/>
              <a:t>, заставляет полагать его нормальным и неизбежным.</a:t>
            </a:r>
          </a:p>
          <a:p>
            <a:pPr marL="0" indent="0">
              <a:buNone/>
            </a:pPr>
            <a:endParaRPr lang="ru-RU" dirty="0"/>
          </a:p>
        </p:txBody>
      </p:sp>
    </p:spTree>
    <p:extLst>
      <p:ext uri="{BB962C8B-B14F-4D97-AF65-F5344CB8AC3E}">
        <p14:creationId xmlns:p14="http://schemas.microsoft.com/office/powerpoint/2010/main" val="37930234"/>
      </p:ext>
    </p:extLst>
  </p:cSld>
  <p:clrMapOvr>
    <a:masterClrMapping/>
  </p:clrMapOvr>
</p:sld>
</file>

<file path=ppt/theme/theme1.xml><?xml version="1.0" encoding="utf-8"?>
<a:theme xmlns:a="http://schemas.openxmlformats.org/drawingml/2006/main" name="Тема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1119</TotalTime>
  <Words>2969</Words>
  <Application>Microsoft Macintosh PowerPoint</Application>
  <PresentationFormat>Экран (4:3)</PresentationFormat>
  <Paragraphs>61</Paragraphs>
  <Slides>27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Тема Office</vt:lpstr>
      <vt:lpstr>Телевидение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Искусство телевидения</vt:lpstr>
      <vt:lpstr>Презентация PowerPoint</vt:lpstr>
      <vt:lpstr>Презентация PowerPoint</vt:lpstr>
      <vt:lpstr>Текст культуры и его смыслы</vt:lpstr>
      <vt:lpstr>Дифференциальное кодирование</vt:lpstr>
      <vt:lpstr>Открытие и закрытые тексты</vt:lpstr>
      <vt:lpstr>Реализм</vt:lpstr>
    </vt:vector>
  </TitlesOfParts>
  <Company>EHU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Veronika Furs</dc:creator>
  <cp:lastModifiedBy>Veronika Furs</cp:lastModifiedBy>
  <cp:revision>18</cp:revision>
  <dcterms:created xsi:type="dcterms:W3CDTF">2012-04-15T11:43:32Z</dcterms:created>
  <dcterms:modified xsi:type="dcterms:W3CDTF">2012-04-16T10:11:01Z</dcterms:modified>
</cp:coreProperties>
</file>