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6" r:id="rId3"/>
    <p:sldId id="257" r:id="rId4"/>
    <p:sldId id="269" r:id="rId5"/>
    <p:sldId id="258" r:id="rId6"/>
    <p:sldId id="259" r:id="rId7"/>
    <p:sldId id="260" r:id="rId8"/>
    <p:sldId id="261" r:id="rId9"/>
    <p:sldId id="262" r:id="rId10"/>
    <p:sldId id="263" r:id="rId11"/>
    <p:sldId id="275" r:id="rId12"/>
    <p:sldId id="264" r:id="rId13"/>
    <p:sldId id="270" r:id="rId14"/>
    <p:sldId id="271" r:id="rId15"/>
    <p:sldId id="272" r:id="rId16"/>
    <p:sldId id="274" r:id="rId17"/>
    <p:sldId id="265" r:id="rId18"/>
    <p:sldId id="268" r:id="rId19"/>
    <p:sldId id="26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 autoAdjust="0"/>
    <p:restoredTop sz="94660"/>
  </p:normalViewPr>
  <p:slideViewPr>
    <p:cSldViewPr>
      <p:cViewPr>
        <p:scale>
          <a:sx n="46" d="100"/>
          <a:sy n="46" d="100"/>
        </p:scale>
        <p:origin x="-732" y="-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7/7/2023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t="-14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7C38EFA0-778F-3E48-A78E-C2A54A9A06BA}"/>
              </a:ext>
            </a:extLst>
          </p:cNvPr>
          <p:cNvSpPr txBox="1">
            <a:spLocks/>
          </p:cNvSpPr>
          <p:nvPr/>
        </p:nvSpPr>
        <p:spPr bwMode="blackWhite">
          <a:xfrm>
            <a:off x="3810000" y="4038600"/>
            <a:ext cx="8305800" cy="2743200"/>
          </a:xfrm>
          <a:prstGeom prst="rect">
            <a:avLst/>
          </a:prstGeom>
          <a:solidFill>
            <a:srgbClr val="FFFFFF"/>
          </a:solidFill>
          <a:ln w="38100" cap="sq">
            <a:solidFill>
              <a:srgbClr val="404040"/>
            </a:solidFill>
            <a:miter lim="800000"/>
          </a:ln>
        </p:spPr>
        <p:txBody>
          <a:bodyPr vert="horz" lIns="274320" tIns="182880" rIns="274320" bIns="182880" rtlCol="0" anchor="ctr" anchorCtr="1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6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6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64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64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6400" b="1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Тема Великой Отечественной войны в кинематографе БССР: 1941-1964 гг.</a:t>
            </a:r>
            <a:br>
              <a:rPr kumimoji="0" lang="ru-RU" sz="6400" b="1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64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
</a:t>
            </a:r>
            <a:r>
              <a:rPr kumimoji="0" lang="ru-RU" sz="6400" b="0" i="0" u="none" strike="noStrike" kern="1200" cap="all" spc="2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Автор: </a:t>
            </a:r>
            <a:r>
              <a:rPr kumimoji="0" lang="ru-RU" sz="6400" b="0" i="0" u="none" strike="noStrike" kern="1200" cap="all" spc="20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павленко</a:t>
            </a:r>
            <a:r>
              <a:rPr kumimoji="0" lang="ru-RU" sz="6400" b="0" i="0" u="none" strike="noStrike" kern="1200" cap="all" spc="2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Елизавета </a:t>
            </a:r>
            <a:r>
              <a:rPr kumimoji="0" lang="ru-RU" sz="6400" b="0" i="0" u="none" strike="noStrike" kern="1200" cap="all" spc="2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Николаевна</a:t>
            </a:r>
            <a:r>
              <a:rPr kumimoji="0" lang="ru-RU" sz="64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64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800" b="0" i="0" u="none" strike="noStrike" kern="1200" cap="all" spc="20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70824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7000" r="-2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035" y="152400"/>
            <a:ext cx="7086600" cy="990600"/>
          </a:xfrm>
        </p:spPr>
        <p:txBody>
          <a:bodyPr/>
          <a:lstStyle/>
          <a:p>
            <a:r>
              <a:rPr lang="ru-RU" dirty="0"/>
              <a:t>Цель и задачи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3581400"/>
            <a:ext cx="10744200" cy="3124200"/>
          </a:xfrm>
          <a:solidFill>
            <a:srgbClr val="FFFFFF"/>
          </a:solidFill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000" b="1" dirty="0"/>
              <a:t>Цель</a:t>
            </a:r>
            <a:r>
              <a:rPr lang="ru-RU" sz="2000" dirty="0"/>
              <a:t> - показать, какое влияние ВОВ оказала на развитие отечественного кинематографа в годы войны, послевоенного восстановления народного хозяйства и периода «оттепели».</a:t>
            </a:r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r>
              <a:rPr lang="ru-RU" sz="2000" dirty="0"/>
              <a:t>Для достижения этой цели нами были поставлены следующие </a:t>
            </a:r>
            <a:r>
              <a:rPr lang="ru-RU" sz="2000" b="1" dirty="0"/>
              <a:t>задачи</a:t>
            </a:r>
            <a:r>
              <a:rPr lang="ru-RU" sz="2000" dirty="0"/>
              <a:t>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 проанализировать тематику выпускаемых кинолент, хроник, киножурналов в данный период;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 определить связь между развитием и тематикой кинематографа БССР и особенностями развития общественной жизни;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 выявить особенности создания кинолент и влияния цензуры на этот процесс.</a:t>
            </a:r>
          </a:p>
          <a:p>
            <a:pPr algn="just"/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F07563-E67B-6841-9863-9188E22D4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272" y="152400"/>
            <a:ext cx="7729728" cy="1391412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Глава 1: ВОЕННАЯ КИНОХРОНИКА В ПЕРИОД ВЕЛИКОЙ ОТЕЧЕСТВЕННОЙ</a:t>
            </a:r>
            <a:r>
              <a:rPr lang="en-US" b="1" i="1" dirty="0"/>
              <a:t> </a:t>
            </a:r>
            <a:r>
              <a:rPr lang="be-BY" b="1" i="1" dirty="0"/>
              <a:t>войны</a:t>
            </a:r>
            <a:r>
              <a:rPr lang="ru-RU" b="1" i="1" dirty="0"/>
              <a:t>. ВОЙНА ГЛАЗАМИ ФРОНТОВЫХ ОПЕРАТОРОВ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A642772-9B74-2445-B605-478A91892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4572000"/>
            <a:ext cx="10632127" cy="2187583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just"/>
            <a:r>
              <a:rPr lang="ru-RU" sz="2000" dirty="0"/>
              <a:t>В </a:t>
            </a:r>
            <a:r>
              <a:rPr lang="ru-RU" sz="2000" b="1" dirty="0"/>
              <a:t>сентябре 1941 года </a:t>
            </a:r>
            <a:r>
              <a:rPr lang="ru-RU" sz="2000" dirty="0"/>
              <a:t>работа фронтовых кинооператоров получила первоначальное организационное оформление, однако стройная организационная структура, ответственная за проведение и координацию работы фронтовых киногрупп, по понятным причинам, создана не была.</a:t>
            </a:r>
          </a:p>
          <a:p>
            <a:pPr algn="just"/>
            <a:r>
              <a:rPr lang="ru-RU" sz="2000" dirty="0"/>
              <a:t>Огромное историческое полотно, представленное в документальной кинохронике стало результатом труда и смелости фронтовых операторов. Несомненно, их работа, отраженная в миллионах километров кинопленки, стала своего рода монументом Победы. </a:t>
            </a:r>
          </a:p>
        </p:txBody>
      </p:sp>
    </p:spTree>
    <p:extLst>
      <p:ext uri="{BB962C8B-B14F-4D97-AF65-F5344CB8AC3E}">
        <p14:creationId xmlns:p14="http://schemas.microsoft.com/office/powerpoint/2010/main" val="2255832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6000" y="381000"/>
            <a:ext cx="7543800" cy="914400"/>
          </a:xfrm>
        </p:spPr>
        <p:txBody>
          <a:bodyPr/>
          <a:lstStyle/>
          <a:p>
            <a:r>
              <a:rPr lang="ru-RU" dirty="0"/>
              <a:t>Ручные камеры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2837193"/>
            <a:ext cx="2438399" cy="3101975"/>
          </a:xfrm>
          <a:ln>
            <a:solidFill>
              <a:schemeClr val="tx1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55" y="2832575"/>
            <a:ext cx="2438399" cy="3088800"/>
          </a:xfrm>
          <a:ln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31" y="2819400"/>
            <a:ext cx="2895600" cy="31019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Заголовок 3"/>
          <p:cNvSpPr txBox="1">
            <a:spLocks/>
          </p:cNvSpPr>
          <p:nvPr/>
        </p:nvSpPr>
        <p:spPr bwMode="black">
          <a:xfrm>
            <a:off x="685800" y="1905000"/>
            <a:ext cx="2452254" cy="533399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Аймо</a:t>
            </a:r>
          </a:p>
        </p:txBody>
      </p:sp>
      <p:sp>
        <p:nvSpPr>
          <p:cNvPr id="9" name="Заголовок 3"/>
          <p:cNvSpPr txBox="1">
            <a:spLocks/>
          </p:cNvSpPr>
          <p:nvPr/>
        </p:nvSpPr>
        <p:spPr bwMode="black">
          <a:xfrm>
            <a:off x="4561331" y="1905000"/>
            <a:ext cx="2895600" cy="57952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i="1" dirty="0"/>
              <a:t>Кс-4</a:t>
            </a:r>
          </a:p>
        </p:txBody>
      </p:sp>
      <p:sp>
        <p:nvSpPr>
          <p:cNvPr id="11" name="Заголовок 3"/>
          <p:cNvSpPr txBox="1">
            <a:spLocks/>
          </p:cNvSpPr>
          <p:nvPr/>
        </p:nvSpPr>
        <p:spPr bwMode="black">
          <a:xfrm>
            <a:off x="8763000" y="1951127"/>
            <a:ext cx="2438399" cy="53340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i="1" dirty="0"/>
              <a:t>кс-5 </a:t>
            </a:r>
          </a:p>
        </p:txBody>
      </p:sp>
    </p:spTree>
    <p:extLst>
      <p:ext uri="{BB962C8B-B14F-4D97-AF65-F5344CB8AC3E}">
        <p14:creationId xmlns:p14="http://schemas.microsoft.com/office/powerpoint/2010/main" val="811374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A50FA0-C6C5-764F-A78F-D2CE06AEC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9200" y="2362200"/>
            <a:ext cx="7010400" cy="1295400"/>
          </a:xfrm>
        </p:spPr>
        <p:txBody>
          <a:bodyPr/>
          <a:lstStyle/>
          <a:p>
            <a:r>
              <a:rPr lang="ru-RU" b="1" i="1" dirty="0"/>
              <a:t>Особенности  съёмки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9AAB09-4856-D546-8596-B112176BAA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3962400"/>
            <a:ext cx="10363200" cy="26670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ru-RU" sz="1900" dirty="0"/>
              <a:t>Цель появления фронтовых операторов: фиксирование военных действий на кинопленке.</a:t>
            </a:r>
          </a:p>
          <a:p>
            <a:pPr algn="just"/>
            <a:r>
              <a:rPr lang="ru-RU" sz="1900" dirty="0"/>
              <a:t>Только к 1944 году в советской армии появилось такой класс, как военнослужащие фронтовой хроники.</a:t>
            </a:r>
          </a:p>
          <a:p>
            <a:pPr algn="just"/>
            <a:r>
              <a:rPr lang="en-US" sz="1900" dirty="0"/>
              <a:t>C</a:t>
            </a:r>
            <a:r>
              <a:rPr lang="ru-RU" sz="1900" dirty="0" err="1"/>
              <a:t>нимать</a:t>
            </a:r>
            <a:r>
              <a:rPr lang="ru-RU" sz="1900" dirty="0"/>
              <a:t> удобнее всего было на ручные камеры, но техники катастрофически не хватало на протяжении всех военных лет.</a:t>
            </a:r>
          </a:p>
          <a:p>
            <a:pPr algn="just"/>
            <a:r>
              <a:rPr lang="ru-RU" sz="1900" dirty="0"/>
              <a:t>Фронтовые операторы принимали участие почти во всех партизанских операциях, больше как бойцы, а не хроникеры. </a:t>
            </a:r>
          </a:p>
          <a:p>
            <a:pPr marL="0" indent="0" algn="just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57647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B1C9C9-8386-B247-8355-50E95B24D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76200"/>
            <a:ext cx="5791200" cy="1219200"/>
          </a:xfrm>
        </p:spPr>
        <p:txBody>
          <a:bodyPr>
            <a:normAutofit/>
          </a:bodyPr>
          <a:lstStyle/>
          <a:p>
            <a:r>
              <a:rPr lang="ru-RU" sz="2000" dirty="0"/>
              <a:t>Идеологическая составляющая данного вида кинопроизводства являлась ключевой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67F4D1-2A15-2E45-A0BC-BB9F3F13E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3657600"/>
            <a:ext cx="9906000" cy="30480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ru-RU" sz="2000" i="1" dirty="0">
                <a:solidFill>
                  <a:schemeClr val="bg2">
                    <a:lumMod val="10000"/>
                  </a:schemeClr>
                </a:solidFill>
              </a:rPr>
              <a:t>Несмотря на тяжелые условия работы, еще одной трудностью для фронтовых операторов были органы цензуры. 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000" i="1" dirty="0">
                <a:solidFill>
                  <a:schemeClr val="bg2">
                    <a:lumMod val="10000"/>
                  </a:schemeClr>
                </a:solidFill>
              </a:rPr>
              <a:t>Одной из особенностей фронтовой кинохроники – было двойное подчинение, и оно продолжалось почти всю войну, так как подчинение шло одновременно перед наркоматом обороны и «</a:t>
            </a:r>
            <a:r>
              <a:rPr lang="ru-RU" sz="2000" i="1" dirty="0" err="1">
                <a:solidFill>
                  <a:schemeClr val="bg2">
                    <a:lumMod val="10000"/>
                  </a:schemeClr>
                </a:solidFill>
              </a:rPr>
              <a:t>Главкинохроникой</a:t>
            </a:r>
            <a:r>
              <a:rPr lang="ru-RU" sz="2000" i="1" dirty="0">
                <a:solidFill>
                  <a:schemeClr val="bg2">
                    <a:lumMod val="10000"/>
                  </a:schemeClr>
                </a:solidFill>
              </a:rPr>
              <a:t>» в составе Госкино при Совнаркоме СССР.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000" i="1" dirty="0">
                <a:solidFill>
                  <a:schemeClr val="bg2">
                    <a:lumMod val="10000"/>
                  </a:schemeClr>
                </a:solidFill>
              </a:rPr>
              <a:t>Показать всю мощь советских солдат, вдохновляя этим людей на новые подвиги и вселяя в них веру в нашу победу над оккупационными войсками. В этом заключалась основная цель съемок для советского правительства. В связи с этим широко использовали инсценировку.</a:t>
            </a:r>
          </a:p>
        </p:txBody>
      </p:sp>
    </p:spTree>
    <p:extLst>
      <p:ext uri="{BB962C8B-B14F-4D97-AF65-F5344CB8AC3E}">
        <p14:creationId xmlns:p14="http://schemas.microsoft.com/office/powerpoint/2010/main" val="509064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1000" r="-9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6912DF-BC7D-B54D-BF50-0A4684D9F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6" y="0"/>
            <a:ext cx="10896600" cy="1210541"/>
          </a:xfrm>
        </p:spPr>
        <p:txBody>
          <a:bodyPr>
            <a:normAutofit fontScale="90000"/>
          </a:bodyPr>
          <a:lstStyle/>
          <a:p>
            <a:r>
              <a:rPr lang="ru-RU" sz="2400" b="1" i="1" dirty="0"/>
              <a:t>Глава 2: КИНЕМАТОГРАФ БССР В ПОСЛЕВОЕННЫЕ ГОДЫ (1946-1953 ГГ.). ВОЗОБНОВЛЕНИЕ ДЕЯТЕЛЬНОСТИ СТУДИИ «БЕЛАРУСЬФИЛЬМ»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8A91E09-BABF-2446-8177-7FEBD9649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43" y="3810000"/>
            <a:ext cx="10520797" cy="297180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ru-RU" sz="2200" dirty="0"/>
              <a:t> Создание фильмов и выпуск их в свет  базировалось на Сталинской идее выпуска в СССР </a:t>
            </a:r>
            <a:r>
              <a:rPr lang="ru-RU" sz="2200" b="1" dirty="0"/>
              <a:t>небольшого количества</a:t>
            </a:r>
            <a:r>
              <a:rPr lang="ru-RU" sz="2200" dirty="0"/>
              <a:t> художественных фильмов, но исключительно киношедевров. Этот период носит название </a:t>
            </a:r>
            <a:r>
              <a:rPr lang="ru-RU" sz="2200" b="1" i="1" dirty="0">
                <a:solidFill>
                  <a:srgbClr val="C00000"/>
                </a:solidFill>
              </a:rPr>
              <a:t>сталинского «малокартинья»</a:t>
            </a:r>
            <a:r>
              <a:rPr lang="ru-RU" sz="2200" dirty="0"/>
              <a:t>.</a:t>
            </a:r>
          </a:p>
          <a:p>
            <a:pPr algn="just">
              <a:buFont typeface="Courier New" panose="02070309020205020404" pitchFamily="49" charset="0"/>
              <a:buChar char="o"/>
            </a:pPr>
            <a:endParaRPr lang="ru-RU" sz="2200" dirty="0"/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sz="2200" dirty="0"/>
              <a:t>  Киностудия «Беларусьфильм» во времена СССР - национальная кинокомпания, производящих кино по определенным идеологическим требованиям. Однако фильмы белорусской киностудии всегда были удостоены вниманием зрителей и имели достаточно большую популярность.</a:t>
            </a:r>
          </a:p>
        </p:txBody>
      </p:sp>
    </p:spTree>
    <p:extLst>
      <p:ext uri="{BB962C8B-B14F-4D97-AF65-F5344CB8AC3E}">
        <p14:creationId xmlns:p14="http://schemas.microsoft.com/office/powerpoint/2010/main" val="4110690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5A7ADD-314B-FE48-B4F1-3AEA4127E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800" y="914400"/>
            <a:ext cx="7010400" cy="1447800"/>
          </a:xfrm>
        </p:spPr>
        <p:txBody>
          <a:bodyPr>
            <a:noAutofit/>
          </a:bodyPr>
          <a:lstStyle/>
          <a:p>
            <a:r>
              <a:rPr lang="ru-RU" sz="2400" dirty="0"/>
              <a:t>Цензура  есть  идеологическая экспертиза в кинематографе сценариев и кинолент в сталинского периода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072ACB3-937C-ED48-AA49-7EFDC45CF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3422374"/>
            <a:ext cx="10091928" cy="3276600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Выпуск кинокартин сильно </a:t>
            </a:r>
            <a:r>
              <a:rPr lang="ru-RU" sz="2000" b="1" dirty="0"/>
              <a:t>сократился</a:t>
            </a:r>
            <a:r>
              <a:rPr lang="ru-RU" sz="2000" dirty="0"/>
              <a:t> из-за чрезмерной критики, обвиняющей авторов картин в недостаточном понимании советской действительности:  как должен выглядеть обычный советский гражданин</a:t>
            </a:r>
            <a:r>
              <a:rPr lang="en-US" sz="2000" dirty="0"/>
              <a:t>,</a:t>
            </a:r>
            <a:r>
              <a:rPr lang="ru-RU" sz="2000" dirty="0"/>
              <a:t> как должен выглядеть представитель коммунистической партии и какую роль должен играть в сюжете фильма. 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Позиция тогдашней власти – только качественное и «правильное» кино. Поэтому на долгие годы был закрыт  путь на экран целому ряду картин.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На протяжении первого послевоенного десятилетия основной продукцией киностудии «Беларусьфильм» </a:t>
            </a:r>
            <a:r>
              <a:rPr lang="ru-RU" sz="2000" b="1" dirty="0"/>
              <a:t>было неигровое кино.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Одна из основных тем кино была </a:t>
            </a:r>
            <a:r>
              <a:rPr lang="ru-RU" sz="2000" b="1" dirty="0"/>
              <a:t>Великая Отечественная война</a:t>
            </a:r>
            <a:r>
              <a:rPr lang="ru-RU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87687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t="-5000" r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154DED-5AF6-D446-BC9A-1F9EE39DA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52400"/>
            <a:ext cx="7848600" cy="1219200"/>
          </a:xfrm>
        </p:spPr>
        <p:txBody>
          <a:bodyPr>
            <a:normAutofit/>
          </a:bodyPr>
          <a:lstStyle/>
          <a:p>
            <a:r>
              <a:rPr lang="ru-RU" b="1" i="1" dirty="0"/>
              <a:t>Глава 3: ВОЕННАЯ ТЕМАТИКА В ПЕРИОД «ОТТЕПЕЛИ» (1953-1964 ГГ.)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780F4FB-EE76-D041-94A6-730FC5AA1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0" y="2057400"/>
            <a:ext cx="8382000" cy="3733800"/>
          </a:xfrm>
          <a:solidFill>
            <a:schemeClr val="bg1"/>
          </a:solidFill>
        </p:spPr>
        <p:txBody>
          <a:bodyPr>
            <a:noAutofit/>
          </a:bodyPr>
          <a:lstStyle/>
          <a:p>
            <a:pPr lvl="1"/>
            <a:r>
              <a:rPr lang="ru-RU" sz="2000" dirty="0"/>
              <a:t>Обновление советского кинематографа в период хрущевской «оттепели» сопровождалась организационными изменениями, его возвращением на международную арену, значительным увеличением количества картин и приходом молодого поколения творцов.</a:t>
            </a:r>
          </a:p>
          <a:p>
            <a:pPr lvl="1"/>
            <a:r>
              <a:rPr lang="ru-RU" sz="2000" dirty="0"/>
              <a:t>Период «оттепель» стал толчком к эволюции советского кино. В 1950-1960-е гг. отечественное кино переживало новый этап своего развития, получило распространение цветное кино. Появляется и новый тип киногероя, который стал отражением настоящей жизни простых людей.</a:t>
            </a:r>
          </a:p>
          <a:p>
            <a:pPr lvl="1"/>
            <a:r>
              <a:rPr lang="ru-RU" sz="2000" dirty="0"/>
              <a:t> «Беларусьфильм» - одно из самых рентабельных предприятий кинопроизводства.</a:t>
            </a:r>
          </a:p>
        </p:txBody>
      </p:sp>
    </p:spTree>
    <p:extLst>
      <p:ext uri="{BB962C8B-B14F-4D97-AF65-F5344CB8AC3E}">
        <p14:creationId xmlns:p14="http://schemas.microsoft.com/office/powerpoint/2010/main" val="2579264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FF5CF7-092A-7142-91DA-A812EB701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76200"/>
            <a:ext cx="7746293" cy="960120"/>
          </a:xfrm>
        </p:spPr>
        <p:txBody>
          <a:bodyPr>
            <a:normAutofit fontScale="90000"/>
          </a:bodyPr>
          <a:lstStyle/>
          <a:p>
            <a:r>
              <a:rPr lang="ru-RU" dirty="0"/>
              <a:t> Глава 3: Изменение в кинематографа в период «оттепели»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52A4AB-AF24-604C-9AB8-DE0618E44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0" y="2895600"/>
            <a:ext cx="9438640" cy="3810000"/>
          </a:xfrm>
          <a:solidFill>
            <a:schemeClr val="bg1">
              <a:alpha val="97000"/>
            </a:schemeClr>
          </a:solidFill>
        </p:spPr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В 1960 году </a:t>
            </a:r>
            <a:r>
              <a:rPr lang="ru-RU" sz="2000" dirty="0"/>
              <a:t>было построено новое здание студии, где начали работу три творческих белорусских объединения.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Началось активное кинопроизводство.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«Беларусьфильм»  стала знаменита за рубежом.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000" dirty="0"/>
              <a:t>В первой половине 1950-х годов финансово-экономическое обеспечение, кадровая укомплектованность и техническое состояние киностудий, становятся совершенно неудовлетворительными.  В дальнейшем потребовались колоссальные усилия и ресурсы, чтобы наладить и производство кино, что в свою очередь бы положительно повлияло на качество и количество картин того времени.</a:t>
            </a:r>
          </a:p>
        </p:txBody>
      </p:sp>
    </p:spTree>
    <p:extLst>
      <p:ext uri="{BB962C8B-B14F-4D97-AF65-F5344CB8AC3E}">
        <p14:creationId xmlns:p14="http://schemas.microsoft.com/office/powerpoint/2010/main" val="710399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3672" y="772345"/>
            <a:ext cx="4486656" cy="1141497"/>
          </a:xfrm>
        </p:spPr>
        <p:txBody>
          <a:bodyPr/>
          <a:lstStyle/>
          <a:p>
            <a:r>
              <a:rPr lang="ru-RU" dirty="0"/>
              <a:t>Полочное кино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e-BY" b="1" i="1" dirty="0"/>
              <a:t>К «полочному кино» относились фильмы, которые </a:t>
            </a:r>
            <a:r>
              <a:rPr lang="be-BY" dirty="0"/>
              <a:t>: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be-BY" i="1" dirty="0"/>
              <a:t>игровые фильмы, завершенные в производстве, но допущенные только к республиканскому прокату;</a:t>
            </a:r>
            <a:endParaRPr lang="ru-RU" i="1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be-BY" i="1" dirty="0"/>
              <a:t>выпущенные в прокат, но сняты с экрана в год выпуска;</a:t>
            </a:r>
            <a:endParaRPr lang="ru-RU" i="1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be-BY" i="1" dirty="0"/>
              <a:t>отправлены на полку фильмохранилища и не были показаны зрителям.</a:t>
            </a:r>
            <a:endParaRPr lang="ru-RU" i="1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39836" y="2209800"/>
            <a:ext cx="4894164" cy="3429000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Не было полной отмены идеологического контроля над кинематографом. Во время «оттепели» картины уже не уничтожали, но их долго и тяжело принимали на разных уровнях - </a:t>
            </a:r>
            <a:r>
              <a:rPr lang="ru-RU" sz="2400" i="1" u="sng" dirty="0">
                <a:solidFill>
                  <a:schemeClr val="tx1"/>
                </a:solidFill>
              </a:rPr>
              <a:t>период  полочного кино.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80519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38D090-3BD5-F94A-AB5E-1799CBA82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8600"/>
            <a:ext cx="7729728" cy="1188720"/>
          </a:xfrm>
        </p:spPr>
        <p:txBody>
          <a:bodyPr/>
          <a:lstStyle/>
          <a:p>
            <a:r>
              <a:rPr lang="ru-RU" dirty="0" err="1"/>
              <a:t>ЖанровыЕ</a:t>
            </a:r>
            <a:r>
              <a:rPr lang="ru-RU" dirty="0"/>
              <a:t> </a:t>
            </a:r>
            <a:r>
              <a:rPr lang="ru-RU" dirty="0" err="1"/>
              <a:t>особенносТи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9423054-743C-144C-A82A-10CF7B3AF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0"/>
            <a:ext cx="8534400" cy="31242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Кинохронику «Беларусьфильма» того периода составляли :</a:t>
            </a:r>
          </a:p>
          <a:p>
            <a:r>
              <a:rPr lang="ru-RU" sz="2000" dirty="0"/>
              <a:t>Исторические фильмы;</a:t>
            </a:r>
          </a:p>
          <a:p>
            <a:r>
              <a:rPr lang="ru-RU" sz="2000" dirty="0"/>
              <a:t>Детское кино;</a:t>
            </a:r>
          </a:p>
          <a:p>
            <a:r>
              <a:rPr lang="ru-RU" sz="2000" dirty="0"/>
              <a:t> Драма, мелодрама, комедия, где была показана настоящая жизнь ;</a:t>
            </a:r>
          </a:p>
          <a:p>
            <a:r>
              <a:rPr lang="ru-RU" sz="2000" dirty="0"/>
              <a:t>Фильмы про войну.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7109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6000" t="-199000" b="-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1000" y="304800"/>
            <a:ext cx="7772400" cy="1188720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Исторические фильмы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3276600"/>
            <a:ext cx="6858000" cy="3429000"/>
          </a:xfrm>
          <a:solidFill>
            <a:srgbClr val="FFFFFF"/>
          </a:solidFill>
        </p:spPr>
        <p:txBody>
          <a:bodyPr>
            <a:normAutofit/>
          </a:bodyPr>
          <a:lstStyle/>
          <a:p>
            <a:pPr lvl="0"/>
            <a:r>
              <a:rPr lang="ru-RU" sz="2800" dirty="0"/>
              <a:t>«Москва — Генуя» (1964); </a:t>
            </a:r>
          </a:p>
          <a:p>
            <a:pPr lvl="0"/>
            <a:r>
              <a:rPr lang="ru-RU" sz="2800" dirty="0"/>
              <a:t>«Красные листья» (1958);</a:t>
            </a:r>
          </a:p>
          <a:p>
            <a:pPr lvl="0"/>
            <a:r>
              <a:rPr lang="ru-RU" sz="2800" dirty="0"/>
              <a:t>«Через кладбище» (1964); </a:t>
            </a:r>
          </a:p>
          <a:p>
            <a:pPr lvl="0"/>
            <a:r>
              <a:rPr lang="ru-RU" sz="2800" dirty="0"/>
              <a:t>«Первые испытания» (1960);</a:t>
            </a:r>
          </a:p>
          <a:p>
            <a:pPr lvl="0"/>
            <a:r>
              <a:rPr lang="ru-RU" sz="2800" dirty="0"/>
              <a:t>«Новый Минск» (1954);</a:t>
            </a:r>
          </a:p>
          <a:p>
            <a:pPr lvl="0"/>
            <a:r>
              <a:rPr lang="ru-RU" sz="2800" dirty="0"/>
              <a:t>«Рассказы о юности» (1961).</a:t>
            </a:r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39773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b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0400" y="228600"/>
            <a:ext cx="5105400" cy="106680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Детское кино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3733800"/>
            <a:ext cx="7162800" cy="2971800"/>
          </a:xfrm>
          <a:solidFill>
            <a:srgbClr val="FFFFFF"/>
          </a:solidFill>
        </p:spPr>
        <p:txBody>
          <a:bodyPr>
            <a:normAutofit/>
          </a:bodyPr>
          <a:lstStyle/>
          <a:p>
            <a:r>
              <a:rPr lang="ru-RU" sz="2400" dirty="0"/>
              <a:t>«Внимание! В городе волшебник» (1963) ;</a:t>
            </a:r>
          </a:p>
          <a:p>
            <a:r>
              <a:rPr lang="ru-RU" sz="2400" dirty="0"/>
              <a:t> «Нестерка» (1955) ;</a:t>
            </a:r>
          </a:p>
          <a:p>
            <a:r>
              <a:rPr lang="ru-RU" sz="2400" dirty="0"/>
              <a:t>«Миколка-парово» (1956) ;</a:t>
            </a:r>
          </a:p>
          <a:p>
            <a:r>
              <a:rPr lang="ru-RU" sz="2400" dirty="0"/>
              <a:t>«Дети партизана» (1954) ;</a:t>
            </a:r>
          </a:p>
          <a:p>
            <a:r>
              <a:rPr lang="ru-RU" sz="2400" dirty="0"/>
              <a:t>«Маленькие мечтатели» (1962).</a:t>
            </a:r>
          </a:p>
        </p:txBody>
      </p:sp>
    </p:spTree>
    <p:extLst>
      <p:ext uri="{BB962C8B-B14F-4D97-AF65-F5344CB8AC3E}">
        <p14:creationId xmlns:p14="http://schemas.microsoft.com/office/powerpoint/2010/main" val="2102656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t="-92000" r="-3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1600" y="152400"/>
            <a:ext cx="6781800" cy="1066800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Драма, мелодрама, комедия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3581400"/>
            <a:ext cx="6553200" cy="3101983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ru-RU" sz="2400" dirty="0"/>
              <a:t>«Наши соседи» (1957) ;</a:t>
            </a:r>
          </a:p>
          <a:p>
            <a:r>
              <a:rPr lang="ru-RU" sz="2400" dirty="0"/>
              <a:t>«Весенние грозы» (1960) ;</a:t>
            </a:r>
          </a:p>
          <a:p>
            <a:r>
              <a:rPr lang="ru-RU" sz="2400" dirty="0"/>
              <a:t> «День, когда исполняется 30 лет»(1962) ;</a:t>
            </a:r>
          </a:p>
          <a:p>
            <a:r>
              <a:rPr lang="ru-RU" sz="2400" dirty="0"/>
              <a:t>«Последний хлеб» (1963) ;</a:t>
            </a:r>
          </a:p>
          <a:p>
            <a:r>
              <a:rPr lang="ru-RU" sz="2400" dirty="0"/>
              <a:t>«Строгая женщина» (1959) ;</a:t>
            </a:r>
          </a:p>
          <a:p>
            <a:r>
              <a:rPr lang="ru-RU" sz="2400" dirty="0"/>
              <a:t>«Кто смеётся последним» (1954).</a:t>
            </a:r>
          </a:p>
        </p:txBody>
      </p:sp>
    </p:spTree>
    <p:extLst>
      <p:ext uri="{BB962C8B-B14F-4D97-AF65-F5344CB8AC3E}">
        <p14:creationId xmlns:p14="http://schemas.microsoft.com/office/powerpoint/2010/main" val="246181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 l="-2000" t="-12000" r="-15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2400" y="152400"/>
            <a:ext cx="7729728" cy="1188720"/>
          </a:xfrm>
        </p:spPr>
        <p:txBody>
          <a:bodyPr/>
          <a:lstStyle/>
          <a:p>
            <a:r>
              <a:rPr lang="ru-RU" dirty="0"/>
              <a:t>Военное кино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3581400"/>
            <a:ext cx="6248400" cy="32004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ru-RU" sz="2800" dirty="0"/>
              <a:t>«Третья ракета» ( 1963); </a:t>
            </a:r>
          </a:p>
          <a:p>
            <a:r>
              <a:rPr lang="ru-RU" sz="2800" dirty="0"/>
              <a:t>«Через кладбище» (1962) ; </a:t>
            </a:r>
          </a:p>
          <a:p>
            <a:r>
              <a:rPr lang="ru-RU" sz="2800" dirty="0"/>
              <a:t>«Человек не сдается» (1962);</a:t>
            </a:r>
          </a:p>
          <a:p>
            <a:r>
              <a:rPr lang="ru-RU" sz="2800" dirty="0"/>
              <a:t>«Улица младшего сына» (1963) ;</a:t>
            </a:r>
          </a:p>
          <a:p>
            <a:r>
              <a:rPr lang="ru-RU" sz="2800" dirty="0"/>
              <a:t>«Девочка ищет отца» (1959).</a:t>
            </a:r>
          </a:p>
        </p:txBody>
      </p:sp>
    </p:spTree>
    <p:extLst>
      <p:ext uri="{BB962C8B-B14F-4D97-AF65-F5344CB8AC3E}">
        <p14:creationId xmlns:p14="http://schemas.microsoft.com/office/powerpoint/2010/main" val="3115065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rgbClr val="C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52131" y="1768187"/>
            <a:ext cx="2819400" cy="892552"/>
          </a:xfrm>
          <a:solidFill>
            <a:schemeClr val="tx1"/>
          </a:solidFill>
        </p:spPr>
        <p:txBody>
          <a:bodyPr>
            <a:normAutofit fontScale="62500" lnSpcReduction="20000"/>
          </a:bodyPr>
          <a:lstStyle/>
          <a:p>
            <a:endParaRPr lang="ru-RU" dirty="0"/>
          </a:p>
          <a:p>
            <a:endParaRPr lang="ru-RU" sz="2200" i="1" dirty="0">
              <a:solidFill>
                <a:schemeClr val="bg1"/>
              </a:solidFill>
            </a:endParaRPr>
          </a:p>
          <a:p>
            <a:r>
              <a:rPr lang="ru-RU" sz="2900" dirty="0">
                <a:solidFill>
                  <a:schemeClr val="bg1"/>
                </a:solidFill>
              </a:rPr>
              <a:t>Виктор Туров 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19" y="2795769"/>
            <a:ext cx="2907482" cy="3247950"/>
          </a:xfrm>
        </p:spPr>
      </p:pic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826319" y="1671376"/>
            <a:ext cx="2907482" cy="892552"/>
          </a:xfrm>
          <a:solidFill>
            <a:schemeClr val="tx1"/>
          </a:solidFill>
        </p:spPr>
        <p:txBody>
          <a:bodyPr>
            <a:normAutofit fontScale="55000" lnSpcReduction="20000"/>
          </a:bodyPr>
          <a:lstStyle/>
          <a:p>
            <a:endParaRPr lang="ru-RU" dirty="0"/>
          </a:p>
          <a:p>
            <a:endParaRPr lang="ru-RU" sz="2500" i="1" dirty="0">
              <a:solidFill>
                <a:schemeClr val="bg1"/>
              </a:solidFill>
            </a:endParaRPr>
          </a:p>
          <a:p>
            <a:r>
              <a:rPr lang="ru-RU" sz="3300" i="1" dirty="0">
                <a:solidFill>
                  <a:schemeClr val="bg1"/>
                </a:solidFill>
              </a:rPr>
              <a:t>Лев Голуб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91C952-6A2D-CB4E-86BF-109BBD791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152400"/>
            <a:ext cx="7315200" cy="1143000"/>
          </a:xfrm>
        </p:spPr>
        <p:txBody>
          <a:bodyPr/>
          <a:lstStyle/>
          <a:p>
            <a:r>
              <a:rPr lang="ru-RU" dirty="0"/>
              <a:t>Режиссеры и сценаристы того времени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512743" y="1747417"/>
            <a:ext cx="2853567" cy="89255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endParaRPr lang="ru-RU" sz="1400" i="1" dirty="0">
              <a:solidFill>
                <a:schemeClr val="bg1"/>
              </a:solidFill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</a:rPr>
              <a:t>ВАСИЛЬ БЫКОВ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2795770"/>
            <a:ext cx="3352799" cy="3247949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398" y="2795770"/>
            <a:ext cx="2933986" cy="3247950"/>
          </a:xfrm>
        </p:spPr>
      </p:pic>
    </p:spTree>
    <p:extLst>
      <p:ext uri="{BB962C8B-B14F-4D97-AF65-F5344CB8AC3E}">
        <p14:creationId xmlns:p14="http://schemas.microsoft.com/office/powerpoint/2010/main" val="796899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562600" y="152400"/>
            <a:ext cx="6434328" cy="990600"/>
          </a:xfrm>
        </p:spPr>
        <p:txBody>
          <a:bodyPr>
            <a:normAutofit/>
          </a:bodyPr>
          <a:lstStyle/>
          <a:p>
            <a:r>
              <a:rPr lang="ru-RU" sz="3200" b="1" i="1" dirty="0"/>
              <a:t>Заключение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52400" y="3601720"/>
            <a:ext cx="9067800" cy="32004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ru-RU" dirty="0"/>
              <a:t>В 1941 по 1964 Великая Отечественная война имела огромное влияние на все аспекты жизни общества, в том числе и кинематографа. В военный период : люди показывали боевые действия, чтобы вдохновить на победу и подвиг, в послевоенный период – хотели увековечить подвиг народа. </a:t>
            </a:r>
          </a:p>
          <a:p>
            <a:pPr algn="just"/>
            <a:r>
              <a:rPr lang="ru-RU" dirty="0"/>
              <a:t>Несмотря на все воспоминания, тема войны оставалась лидирующей в кино, и даже цензура никак не уменьшила количество фильмов, посвященных данной теме. </a:t>
            </a:r>
          </a:p>
          <a:p>
            <a:pPr algn="just"/>
            <a:r>
              <a:rPr lang="ru-RU" dirty="0"/>
              <a:t>В период «оттепели», несмотря на постепенный отход в сторону игрового кино, тема войны никуда не ушла: воспоминание о войне, влияние войны на мирную жизнь и, конечно же, след, который она навечно оставила на людях, переживших это ужасное время. </a:t>
            </a:r>
          </a:p>
        </p:txBody>
      </p:sp>
    </p:spTree>
    <p:extLst>
      <p:ext uri="{BB962C8B-B14F-4D97-AF65-F5344CB8AC3E}">
        <p14:creationId xmlns:p14="http://schemas.microsoft.com/office/powerpoint/2010/main" val="20001312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423726532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3696</TotalTime>
  <Words>1143</Words>
  <Application>Microsoft Office PowerPoint</Application>
  <PresentationFormat>Произвольный</PresentationFormat>
  <Paragraphs>94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Посылка</vt:lpstr>
      <vt:lpstr>Презентация PowerPoint</vt:lpstr>
      <vt:lpstr>Цель и задачи исследования</vt:lpstr>
      <vt:lpstr>Глава 1: ВОЕННАЯ КИНОХРОНИКА В ПЕРИОД ВЕЛИКОЙ ОТЕЧЕСТВЕННОЙ войны. ВОЙНА ГЛАЗАМИ ФРОНТОВЫХ ОПЕРАТОРОВ</vt:lpstr>
      <vt:lpstr>Ручные камеры </vt:lpstr>
      <vt:lpstr>Особенности  съёмки</vt:lpstr>
      <vt:lpstr>Идеологическая составляющая данного вида кинопроизводства являлась ключевой</vt:lpstr>
      <vt:lpstr>Глава 2: КИНЕМАТОГРАФ БССР В ПОСЛЕВОЕННЫЕ ГОДЫ (1946-1953 ГГ.). ВОЗОБНОВЛЕНИЕ ДЕЯТЕЛЬНОСТИ СТУДИИ «БЕЛАРУСЬФИЛЬМ»</vt:lpstr>
      <vt:lpstr>Цензура  есть  идеологическая экспертиза в кинематографе сценариев и кинолент в сталинского периода</vt:lpstr>
      <vt:lpstr>Глава 3: ВОЕННАЯ ТЕМАТИКА В ПЕРИОД «ОТТЕПЕЛИ» (1953-1964 ГГ.)</vt:lpstr>
      <vt:lpstr> Глава 3: Изменение в кинематографа в период «оттепели»</vt:lpstr>
      <vt:lpstr>Полочное кино</vt:lpstr>
      <vt:lpstr>ЖанровыЕ особенносТи</vt:lpstr>
      <vt:lpstr>Исторические фильмы </vt:lpstr>
      <vt:lpstr>Детское кино </vt:lpstr>
      <vt:lpstr>Драма, мелодрама, комедия </vt:lpstr>
      <vt:lpstr>Военное кино </vt:lpstr>
      <vt:lpstr>Режиссеры и сценаристы того времени 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Великой Отечественной войны в кинематографе БССР: 1941-1964 гг.</dc:title>
  <dc:creator>Неизвестный пользователь</dc:creator>
  <cp:lastModifiedBy>User</cp:lastModifiedBy>
  <cp:revision>56</cp:revision>
  <dcterms:created xsi:type="dcterms:W3CDTF">2020-11-24T22:07:47Z</dcterms:created>
  <dcterms:modified xsi:type="dcterms:W3CDTF">2023-07-07T20:09:05Z</dcterms:modified>
</cp:coreProperties>
</file>